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720263" cy="176403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44" autoAdjust="0"/>
  </p:normalViewPr>
  <p:slideViewPr>
    <p:cSldViewPr snapToGrid="0">
      <p:cViewPr varScale="1">
        <p:scale>
          <a:sx n="44" d="100"/>
          <a:sy n="44" d="100"/>
        </p:scale>
        <p:origin x="3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685800"/>
            <a:ext cx="1889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300" cy="6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300" cy="4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259" name="Google Shape;259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1"/>
          <p:cNvSpPr txBox="1">
            <a:spLocks noGrp="1"/>
          </p:cNvSpPr>
          <p:nvPr>
            <p:ph type="body" idx="1"/>
          </p:nvPr>
        </p:nvSpPr>
        <p:spPr>
          <a:xfrm rot="5400000">
            <a:off x="-736255" y="6100363"/>
            <a:ext cx="11192700" cy="8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 txBox="1">
            <a:spLocks noGrp="1"/>
          </p:cNvSpPr>
          <p:nvPr>
            <p:ph type="title"/>
          </p:nvPr>
        </p:nvSpPr>
        <p:spPr>
          <a:xfrm rot="5400000">
            <a:off x="529446" y="7365933"/>
            <a:ext cx="14949300" cy="20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2"/>
          <p:cNvSpPr txBox="1">
            <a:spLocks noGrp="1"/>
          </p:cNvSpPr>
          <p:nvPr>
            <p:ph type="body" idx="1"/>
          </p:nvPr>
        </p:nvSpPr>
        <p:spPr>
          <a:xfrm rot="5400000">
            <a:off x="-3723189" y="5330733"/>
            <a:ext cx="14949300" cy="6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800" cy="7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800" cy="3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0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0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284" name="Google Shape;284;p6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00" cy="9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5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286" name="Google Shape;286;p6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500" cy="9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900" cy="12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00" cy="9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900" cy="12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10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00" cy="9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310" name="Google Shape;310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1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gif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tiff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84" t="24489" r="13701" b="24066"/>
          <a:stretch/>
        </p:blipFill>
        <p:spPr>
          <a:xfrm>
            <a:off x="2414858" y="68383"/>
            <a:ext cx="3798848" cy="2258942"/>
          </a:xfrm>
          <a:prstGeom prst="rect">
            <a:avLst/>
          </a:prstGeom>
        </p:spPr>
      </p:pic>
      <p:sp>
        <p:nvSpPr>
          <p:cNvPr id="335" name="Google Shape;335;p13"/>
          <p:cNvSpPr/>
          <p:nvPr/>
        </p:nvSpPr>
        <p:spPr>
          <a:xfrm>
            <a:off x="2278514" y="15661036"/>
            <a:ext cx="6229500" cy="61110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rgbClr val="FF0000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8467199" y="15672052"/>
            <a:ext cx="1161000" cy="61110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366;p13"/>
          <p:cNvCxnSpPr/>
          <p:nvPr/>
        </p:nvCxnSpPr>
        <p:spPr>
          <a:xfrm flipV="1">
            <a:off x="6175701" y="16150877"/>
            <a:ext cx="270996" cy="361848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9" name="Google Shape;329;p13"/>
          <p:cNvSpPr/>
          <p:nvPr/>
        </p:nvSpPr>
        <p:spPr>
          <a:xfrm rot="1038329">
            <a:off x="7007634" y="9201045"/>
            <a:ext cx="1140634" cy="70292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0" name="Google Shape;330;p13"/>
          <p:cNvSpPr/>
          <p:nvPr/>
        </p:nvSpPr>
        <p:spPr>
          <a:xfrm rot="1623219">
            <a:off x="8298445" y="10176035"/>
            <a:ext cx="1384489" cy="9799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1" name="Google Shape;331;p13"/>
          <p:cNvSpPr/>
          <p:nvPr/>
        </p:nvSpPr>
        <p:spPr>
          <a:xfrm>
            <a:off x="2396284" y="11944866"/>
            <a:ext cx="1299900" cy="1299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2" name="Google Shape;332;p13"/>
          <p:cNvSpPr/>
          <p:nvPr/>
        </p:nvSpPr>
        <p:spPr>
          <a:xfrm rot="-1151421">
            <a:off x="5754525" y="16543313"/>
            <a:ext cx="870682" cy="8706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3" name="Google Shape;333;p13"/>
          <p:cNvSpPr/>
          <p:nvPr/>
        </p:nvSpPr>
        <p:spPr>
          <a:xfrm rot="-3169950">
            <a:off x="1599546" y="15951931"/>
            <a:ext cx="1316898" cy="146654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4" name="Google Shape;334;p13"/>
          <p:cNvSpPr/>
          <p:nvPr/>
        </p:nvSpPr>
        <p:spPr>
          <a:xfrm rot="-5400000">
            <a:off x="972033" y="13789619"/>
            <a:ext cx="2780700" cy="21843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 rot="5400000" flipH="1">
            <a:off x="6328815" y="11288313"/>
            <a:ext cx="3404400" cy="22719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2238519" y="13499170"/>
            <a:ext cx="5841900" cy="621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2226463" y="10722152"/>
            <a:ext cx="5841600" cy="627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rot="-5400000">
            <a:off x="626322" y="8656473"/>
            <a:ext cx="3220200" cy="216630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rot="5400000" flipH="1">
            <a:off x="6437322" y="6143852"/>
            <a:ext cx="2923536" cy="22878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2290107" y="8104581"/>
            <a:ext cx="5909338" cy="628293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090640" y="5825984"/>
            <a:ext cx="5827800" cy="6429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 rot="-5400000">
            <a:off x="703561" y="4017094"/>
            <a:ext cx="2824500" cy="22293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2120287" y="3718652"/>
            <a:ext cx="6387900" cy="633900"/>
          </a:xfrm>
          <a:prstGeom prst="rect">
            <a:avLst/>
          </a:prstGeom>
          <a:gradFill>
            <a:gsLst>
              <a:gs pos="0">
                <a:srgbClr val="00B0F0"/>
              </a:gs>
              <a:gs pos="45000">
                <a:srgbClr val="7030A0"/>
              </a:gs>
              <a:gs pos="73000">
                <a:srgbClr val="FF2F92"/>
              </a:gs>
              <a:gs pos="100000">
                <a:srgbClr val="FF2F9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7874218" y="2046913"/>
            <a:ext cx="731400" cy="6429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9000">
                <a:srgbClr val="FF8AD8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 rot="-5400000">
            <a:off x="7713799" y="2942336"/>
            <a:ext cx="1057200" cy="531600"/>
          </a:xfrm>
          <a:prstGeom prst="rect">
            <a:avLst/>
          </a:prstGeom>
          <a:gradFill>
            <a:gsLst>
              <a:gs pos="0">
                <a:srgbClr val="FF2F92"/>
              </a:gs>
              <a:gs pos="63000">
                <a:srgbClr val="FF2F92"/>
              </a:gs>
              <a:gs pos="100000">
                <a:srgbClr val="FF2F9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8376340" y="15365384"/>
            <a:ext cx="1215000" cy="1214700"/>
          </a:xfrm>
          <a:prstGeom prst="ellipse">
            <a:avLst/>
          </a:prstGeom>
          <a:gradFill>
            <a:gsLst>
              <a:gs pos="0">
                <a:srgbClr val="FF3CB4"/>
              </a:gs>
              <a:gs pos="11000">
                <a:srgbClr val="FF3CB4"/>
              </a:gs>
              <a:gs pos="35000">
                <a:srgbClr val="FF40FF"/>
              </a:gs>
              <a:gs pos="100000">
                <a:srgbClr val="FF40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8551270" y="15573304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 txBox="1"/>
          <p:nvPr/>
        </p:nvSpPr>
        <p:spPr>
          <a:xfrm>
            <a:off x="8561821" y="15573304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</p:txBody>
      </p:sp>
      <p:sp>
        <p:nvSpPr>
          <p:cNvPr id="350" name="Google Shape;350;p13"/>
          <p:cNvSpPr/>
          <p:nvPr/>
        </p:nvSpPr>
        <p:spPr>
          <a:xfrm rot="5400000">
            <a:off x="8415059" y="3717896"/>
            <a:ext cx="816900" cy="6426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7000">
                <a:srgbClr val="FF8AD8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4539775" y="13207357"/>
            <a:ext cx="1215000" cy="1214700"/>
          </a:xfrm>
          <a:prstGeom prst="ellipse">
            <a:avLst/>
          </a:prstGeom>
          <a:solidFill>
            <a:srgbClr val="FF7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4726136" y="13408143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 txBox="1"/>
          <p:nvPr/>
        </p:nvSpPr>
        <p:spPr>
          <a:xfrm>
            <a:off x="4715346" y="13418991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354" name="Google Shape;354;p13"/>
          <p:cNvSpPr/>
          <p:nvPr/>
        </p:nvSpPr>
        <p:spPr>
          <a:xfrm>
            <a:off x="2183540" y="10410052"/>
            <a:ext cx="1215000" cy="1214700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2369901" y="10610838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 txBox="1"/>
          <p:nvPr/>
        </p:nvSpPr>
        <p:spPr>
          <a:xfrm>
            <a:off x="2359111" y="10621686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357" name="Google Shape;357;p13"/>
          <p:cNvSpPr/>
          <p:nvPr/>
        </p:nvSpPr>
        <p:spPr>
          <a:xfrm>
            <a:off x="6816014" y="7838258"/>
            <a:ext cx="1215000" cy="1214700"/>
          </a:xfrm>
          <a:prstGeom prst="ellipse">
            <a:avLst/>
          </a:prstGeom>
          <a:solidFill>
            <a:srgbClr val="56C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7002375" y="8039044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 txBox="1"/>
          <p:nvPr/>
        </p:nvSpPr>
        <p:spPr>
          <a:xfrm>
            <a:off x="6991585" y="8049892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1904611" y="5601638"/>
            <a:ext cx="1215000" cy="1214700"/>
          </a:xfrm>
          <a:prstGeom prst="ellipse">
            <a:avLst/>
          </a:prstGeom>
          <a:solidFill>
            <a:srgbClr val="00B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2091465" y="5804233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 txBox="1"/>
          <p:nvPr/>
        </p:nvSpPr>
        <p:spPr>
          <a:xfrm>
            <a:off x="2073481" y="5782918"/>
            <a:ext cx="83580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sp>
        <p:nvSpPr>
          <p:cNvPr id="363" name="Google Shape;363;p13"/>
          <p:cNvSpPr/>
          <p:nvPr/>
        </p:nvSpPr>
        <p:spPr>
          <a:xfrm>
            <a:off x="7798004" y="1499958"/>
            <a:ext cx="883200" cy="477600"/>
          </a:xfrm>
          <a:prstGeom prst="rect">
            <a:avLst/>
          </a:prstGeom>
          <a:solidFill>
            <a:srgbClr val="FF2F92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Higher Education</a:t>
            </a:r>
            <a:endParaRPr dirty="0"/>
          </a:p>
        </p:txBody>
      </p:sp>
      <p:sp>
        <p:nvSpPr>
          <p:cNvPr id="364" name="Google Shape;364;p13"/>
          <p:cNvSpPr/>
          <p:nvPr/>
        </p:nvSpPr>
        <p:spPr>
          <a:xfrm rot="5400000">
            <a:off x="8668562" y="3816095"/>
            <a:ext cx="1341000" cy="321900"/>
          </a:xfrm>
          <a:prstGeom prst="rect">
            <a:avLst/>
          </a:prstGeom>
          <a:solidFill>
            <a:srgbClr val="FF2F92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Apprenticeships </a:t>
            </a:r>
            <a:endParaRPr dirty="0"/>
          </a:p>
        </p:txBody>
      </p:sp>
      <p:cxnSp>
        <p:nvCxnSpPr>
          <p:cNvPr id="366" name="Google Shape;366;p13"/>
          <p:cNvCxnSpPr/>
          <p:nvPr/>
        </p:nvCxnSpPr>
        <p:spPr>
          <a:xfrm flipV="1">
            <a:off x="4439380" y="16130480"/>
            <a:ext cx="1" cy="505931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8" name="Google Shape;368;p13"/>
          <p:cNvCxnSpPr/>
          <p:nvPr/>
        </p:nvCxnSpPr>
        <p:spPr>
          <a:xfrm>
            <a:off x="1408685" y="13644551"/>
            <a:ext cx="283370" cy="346409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9" name="Google Shape;369;p13"/>
          <p:cNvCxnSpPr>
            <a:stCxn id="386" idx="0"/>
          </p:cNvCxnSpPr>
          <p:nvPr/>
        </p:nvCxnSpPr>
        <p:spPr>
          <a:xfrm flipH="1" flipV="1">
            <a:off x="8450269" y="13692317"/>
            <a:ext cx="274704" cy="381942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0" name="Google Shape;370;p13"/>
          <p:cNvCxnSpPr/>
          <p:nvPr/>
        </p:nvCxnSpPr>
        <p:spPr>
          <a:xfrm>
            <a:off x="8180312" y="12367259"/>
            <a:ext cx="526800" cy="27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1" name="Google Shape;371;p13"/>
          <p:cNvCxnSpPr>
            <a:cxnSpLocks/>
          </p:cNvCxnSpPr>
          <p:nvPr/>
        </p:nvCxnSpPr>
        <p:spPr>
          <a:xfrm flipH="1">
            <a:off x="5217400" y="10504790"/>
            <a:ext cx="184251" cy="769427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2" name="Google Shape;372;p13"/>
          <p:cNvCxnSpPr/>
          <p:nvPr/>
        </p:nvCxnSpPr>
        <p:spPr>
          <a:xfrm rot="10800000" flipH="1">
            <a:off x="1025171" y="9213956"/>
            <a:ext cx="416100" cy="210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3" name="Google Shape;373;p13"/>
          <p:cNvCxnSpPr/>
          <p:nvPr/>
        </p:nvCxnSpPr>
        <p:spPr>
          <a:xfrm flipH="1">
            <a:off x="1738740" y="10149734"/>
            <a:ext cx="492630" cy="49099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4" name="Google Shape;374;p13"/>
          <p:cNvCxnSpPr/>
          <p:nvPr/>
        </p:nvCxnSpPr>
        <p:spPr>
          <a:xfrm>
            <a:off x="1872174" y="7853590"/>
            <a:ext cx="253825" cy="412891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5" name="Google Shape;375;p13"/>
          <p:cNvCxnSpPr/>
          <p:nvPr/>
        </p:nvCxnSpPr>
        <p:spPr>
          <a:xfrm>
            <a:off x="4419071" y="8132336"/>
            <a:ext cx="97021" cy="350508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6" name="Google Shape;376;p13"/>
          <p:cNvCxnSpPr/>
          <p:nvPr/>
        </p:nvCxnSpPr>
        <p:spPr>
          <a:xfrm rot="10800000">
            <a:off x="6092174" y="8677433"/>
            <a:ext cx="10800" cy="540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7" name="Google Shape;377;p13"/>
          <p:cNvCxnSpPr/>
          <p:nvPr/>
        </p:nvCxnSpPr>
        <p:spPr>
          <a:xfrm rot="10800000">
            <a:off x="8612029" y="7960396"/>
            <a:ext cx="162300" cy="8241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1" name="Google Shape;381;p13"/>
          <p:cNvCxnSpPr/>
          <p:nvPr/>
        </p:nvCxnSpPr>
        <p:spPr>
          <a:xfrm>
            <a:off x="6647122" y="3259110"/>
            <a:ext cx="0" cy="630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3" name="Google Shape;383;p13"/>
          <p:cNvCxnSpPr/>
          <p:nvPr/>
        </p:nvCxnSpPr>
        <p:spPr>
          <a:xfrm>
            <a:off x="2779711" y="3306545"/>
            <a:ext cx="0" cy="774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5" name="Google Shape;385;p13"/>
          <p:cNvSpPr/>
          <p:nvPr/>
        </p:nvSpPr>
        <p:spPr>
          <a:xfrm>
            <a:off x="383188" y="13346007"/>
            <a:ext cx="1528489" cy="367737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Composing to a Brief</a:t>
            </a:r>
          </a:p>
        </p:txBody>
      </p:sp>
      <p:sp>
        <p:nvSpPr>
          <p:cNvPr id="386" name="Google Shape;386;p13"/>
          <p:cNvSpPr/>
          <p:nvPr/>
        </p:nvSpPr>
        <p:spPr>
          <a:xfrm>
            <a:off x="8124980" y="14074259"/>
            <a:ext cx="1199985" cy="402536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Blues Music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7284508" y="12056629"/>
            <a:ext cx="1096554" cy="641382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Advanced Rhythms of the World</a:t>
            </a:r>
          </a:p>
        </p:txBody>
      </p:sp>
      <p:sp>
        <p:nvSpPr>
          <p:cNvPr id="388" name="Google Shape;388;p13"/>
          <p:cNvSpPr/>
          <p:nvPr/>
        </p:nvSpPr>
        <p:spPr>
          <a:xfrm>
            <a:off x="3200310" y="11525275"/>
            <a:ext cx="1153381" cy="33881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Music for Media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80934" y="9161087"/>
            <a:ext cx="1107167" cy="472711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Electric Dance Music</a:t>
            </a:r>
            <a:endParaRPr dirty="0"/>
          </a:p>
        </p:txBody>
      </p:sp>
      <p:sp>
        <p:nvSpPr>
          <p:cNvPr id="390" name="Google Shape;390;p13"/>
          <p:cNvSpPr/>
          <p:nvPr/>
        </p:nvSpPr>
        <p:spPr>
          <a:xfrm>
            <a:off x="1057278" y="7270591"/>
            <a:ext cx="1189334" cy="626187"/>
          </a:xfrm>
          <a:prstGeom prst="rect">
            <a:avLst/>
          </a:prstGeom>
          <a:gradFill>
            <a:gsLst>
              <a:gs pos="0">
                <a:srgbClr val="FFFF00"/>
              </a:gs>
              <a:gs pos="1000">
                <a:srgbClr val="FFFF00"/>
              </a:gs>
              <a:gs pos="100000">
                <a:srgbClr val="FFFF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to a Brief</a:t>
            </a:r>
          </a:p>
        </p:txBody>
      </p:sp>
      <p:sp>
        <p:nvSpPr>
          <p:cNvPr id="391" name="Google Shape;391;p13"/>
          <p:cNvSpPr/>
          <p:nvPr/>
        </p:nvSpPr>
        <p:spPr>
          <a:xfrm>
            <a:off x="5378015" y="9048422"/>
            <a:ext cx="1611946" cy="376746"/>
          </a:xfrm>
          <a:prstGeom prst="rect">
            <a:avLst/>
          </a:prstGeom>
          <a:gradFill>
            <a:gsLst>
              <a:gs pos="0">
                <a:srgbClr val="A4E85B"/>
              </a:gs>
              <a:gs pos="1000">
                <a:srgbClr val="A4E85B"/>
              </a:gs>
              <a:gs pos="58999">
                <a:srgbClr val="92D050"/>
              </a:gs>
              <a:gs pos="100000">
                <a:srgbClr val="00B05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Composing to a Brief</a:t>
            </a:r>
            <a:endParaRPr lang="en-GB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8135907" y="8534756"/>
            <a:ext cx="1376700" cy="464250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Ableton </a:t>
            </a:r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oundation </a:t>
            </a:r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kills</a:t>
            </a:r>
            <a:endParaRPr dirty="0"/>
          </a:p>
        </p:txBody>
      </p:sp>
      <p:sp>
        <p:nvSpPr>
          <p:cNvPr id="396" name="Google Shape;396;p13"/>
          <p:cNvSpPr/>
          <p:nvPr/>
        </p:nvSpPr>
        <p:spPr>
          <a:xfrm>
            <a:off x="6303150" y="2671045"/>
            <a:ext cx="1068199" cy="790961"/>
          </a:xfrm>
          <a:prstGeom prst="rect">
            <a:avLst/>
          </a:prstGeom>
          <a:solidFill>
            <a:srgbClr val="FF2F92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coursework submission</a:t>
            </a:r>
          </a:p>
        </p:txBody>
      </p:sp>
      <p:sp>
        <p:nvSpPr>
          <p:cNvPr id="398" name="Google Shape;398;p13"/>
          <p:cNvSpPr txBox="1"/>
          <p:nvPr/>
        </p:nvSpPr>
        <p:spPr>
          <a:xfrm>
            <a:off x="6530506" y="47353"/>
            <a:ext cx="3164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LBA </a:t>
            </a:r>
            <a:r>
              <a:rPr lang="en-GB" sz="3000" b="1" i="0" u="none" strike="noStrike" cap="none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</a:t>
            </a:r>
            <a:br>
              <a:rPr lang="en-GB" sz="3000" b="1" i="0" u="none" strike="noStrike" cap="none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000" b="1" i="0" u="none" strike="noStrike" cap="none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Journey</a:t>
            </a:r>
            <a:endParaRPr sz="3000" dirty="0"/>
          </a:p>
        </p:txBody>
      </p:sp>
      <p:pic>
        <p:nvPicPr>
          <p:cNvPr id="399" name="Google Shape;399;p13" descr="Clipart Of Ukule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538468">
            <a:off x="7382592" y="13063545"/>
            <a:ext cx="1330255" cy="97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 descr="Transparent African Drum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5630" y="11751867"/>
            <a:ext cx="980670" cy="74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3" descr="Blues band clipart - Clip 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42664">
            <a:off x="8184788" y="10525591"/>
            <a:ext cx="1197131" cy="110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 descr="Band clipart pop band, Band pop band Transparent FREE for download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591" y="15304139"/>
            <a:ext cx="1105160" cy="80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3" descr="Drum clipart drum set, Drum drum set Transparent FREE for download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26085" y="3584233"/>
            <a:ext cx="1169508" cy="7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3" descr="A picture containing weapon, knif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25956" y="13274268"/>
            <a:ext cx="937670" cy="79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 descr="MyMusicTheory. Free online music theory lessons following the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377555">
            <a:off x="4035333" y="10489820"/>
            <a:ext cx="736330" cy="6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3" descr="Free 2017 Graduation Clip Art Layout: Best Graduation Cap And Gown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72127" y="2206310"/>
            <a:ext cx="741724" cy="64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 descr="Philosophy Clipart Handshake - Two Hands Shaking Png , Free ..."/>
          <p:cNvPicPr preferRelativeResize="0"/>
          <p:nvPr/>
        </p:nvPicPr>
        <p:blipFill rotWithShape="1">
          <a:blip r:embed="rId12">
            <a:alphaModFix/>
          </a:blip>
          <a:srcRect b="21850"/>
          <a:stretch/>
        </p:blipFill>
        <p:spPr>
          <a:xfrm>
            <a:off x="7694350" y="3729447"/>
            <a:ext cx="934088" cy="58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3" descr="Violinist Clipart Violin Viola Clip Art , Png Download - Girl ..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05461" y="5813654"/>
            <a:ext cx="838427" cy="63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3" descr="Sheet Music Clipart Images"/>
          <p:cNvPicPr preferRelativeResize="0"/>
          <p:nvPr/>
        </p:nvPicPr>
        <p:blipFill rotWithShape="1">
          <a:blip r:embed="rId14">
            <a:alphaModFix/>
          </a:blip>
          <a:srcRect b="7295"/>
          <a:stretch/>
        </p:blipFill>
        <p:spPr>
          <a:xfrm>
            <a:off x="2055709" y="4331241"/>
            <a:ext cx="792678" cy="7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3" descr="Exam PNG Pic | PNG Al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99969" y="3509806"/>
            <a:ext cx="941533" cy="9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3" descr="Headphones Computer Icons , Earphone PNG clipart | free cliparts ...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9003" y="5227798"/>
            <a:ext cx="908701" cy="74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3"/>
          <p:cNvSpPr/>
          <p:nvPr/>
        </p:nvSpPr>
        <p:spPr>
          <a:xfrm>
            <a:off x="5844686" y="16511475"/>
            <a:ext cx="2087649" cy="369895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Singing -</a:t>
            </a:r>
          </a:p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Elements of Music</a:t>
            </a:r>
          </a:p>
        </p:txBody>
      </p:sp>
      <p:pic>
        <p:nvPicPr>
          <p:cNvPr id="418" name="Google Shape;418;p13" descr="Musical Notes Clipart transparent PNG - Stick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569882">
            <a:off x="8217307" y="2860612"/>
            <a:ext cx="530904" cy="53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3" descr="Music Notes Black And White Black Music Notes Clipart - Music Note ...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49796" y="10442977"/>
            <a:ext cx="1730877" cy="9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3" descr="Clipart music note black pictures on Cliparts Pub 2020! 🔝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2366" y="15581334"/>
            <a:ext cx="627216" cy="62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3" descr="Microphone clipart music cd, Microphone music cd Transparent FREE ..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4449121">
            <a:off x="978554" y="8160138"/>
            <a:ext cx="672265" cy="115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" descr="Musical Notes Clipart transparent PNG - Stick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1636996">
            <a:off x="8011581" y="2445202"/>
            <a:ext cx="375729" cy="37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3" descr="Free Singer Cliparts, Download Free Clip Art, Free Clip Art on ...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623942" y="5776671"/>
            <a:ext cx="853568" cy="81355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3"/>
          <p:cNvSpPr/>
          <p:nvPr/>
        </p:nvSpPr>
        <p:spPr>
          <a:xfrm>
            <a:off x="2236422" y="2448721"/>
            <a:ext cx="1209000" cy="1088351"/>
          </a:xfrm>
          <a:prstGeom prst="rect">
            <a:avLst/>
          </a:prstGeom>
          <a:gradFill>
            <a:gsLst>
              <a:gs pos="0">
                <a:srgbClr val="0070C0"/>
              </a:gs>
              <a:gs pos="21000">
                <a:srgbClr val="0070C0"/>
              </a:gs>
              <a:gs pos="52999">
                <a:srgbClr val="0070C0"/>
              </a:gs>
              <a:gs pos="100000">
                <a:srgbClr val="7030A0"/>
              </a:gs>
            </a:gsLst>
            <a:lin ang="0" scaled="0"/>
          </a:gra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Music - Component 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Mock</a:t>
            </a:r>
          </a:p>
        </p:txBody>
      </p:sp>
      <p:cxnSp>
        <p:nvCxnSpPr>
          <p:cNvPr id="445" name="Google Shape;445;p13"/>
          <p:cNvCxnSpPr/>
          <p:nvPr/>
        </p:nvCxnSpPr>
        <p:spPr>
          <a:xfrm flipV="1">
            <a:off x="1111883" y="5836112"/>
            <a:ext cx="480702" cy="38960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46" name="Google Shape;446;p13" descr="Free Pianist Cliparts, Download Free Clip Art, Free Clip Art on ...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100301" y="7236116"/>
            <a:ext cx="552078" cy="52512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3"/>
          <p:cNvSpPr/>
          <p:nvPr/>
        </p:nvSpPr>
        <p:spPr>
          <a:xfrm>
            <a:off x="178708" y="5946217"/>
            <a:ext cx="1097163" cy="685116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Music - Component 2</a:t>
            </a:r>
          </a:p>
        </p:txBody>
      </p:sp>
      <p:cxnSp>
        <p:nvCxnSpPr>
          <p:cNvPr id="448" name="Google Shape;448;p13"/>
          <p:cNvCxnSpPr/>
          <p:nvPr/>
        </p:nvCxnSpPr>
        <p:spPr>
          <a:xfrm flipV="1">
            <a:off x="4632328" y="6110161"/>
            <a:ext cx="12776" cy="734093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9" name="Google Shape;449;p13"/>
          <p:cNvCxnSpPr/>
          <p:nvPr/>
        </p:nvCxnSpPr>
        <p:spPr>
          <a:xfrm>
            <a:off x="6655265" y="5356657"/>
            <a:ext cx="0" cy="774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5" name="Google Shape;455;p13"/>
          <p:cNvSpPr/>
          <p:nvPr/>
        </p:nvSpPr>
        <p:spPr>
          <a:xfrm>
            <a:off x="6097055" y="4769277"/>
            <a:ext cx="1274294" cy="775809"/>
          </a:xfrm>
          <a:prstGeom prst="rect">
            <a:avLst/>
          </a:prstGeom>
          <a:gradFill>
            <a:gsLst>
              <a:gs pos="0">
                <a:srgbClr val="28B0B0"/>
              </a:gs>
              <a:gs pos="17000">
                <a:srgbClr val="28B0B0"/>
              </a:gs>
              <a:gs pos="54000">
                <a:srgbClr val="28B0B0"/>
              </a:gs>
              <a:gs pos="100000">
                <a:srgbClr val="00B07D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Music - Component 1</a:t>
            </a:r>
          </a:p>
        </p:txBody>
      </p:sp>
      <p:sp>
        <p:nvSpPr>
          <p:cNvPr id="456" name="Google Shape;456;p13"/>
          <p:cNvSpPr/>
          <p:nvPr/>
        </p:nvSpPr>
        <p:spPr>
          <a:xfrm>
            <a:off x="4068034" y="6693670"/>
            <a:ext cx="1290675" cy="836574"/>
          </a:xfrm>
          <a:prstGeom prst="rect">
            <a:avLst/>
          </a:prstGeom>
          <a:gradFill>
            <a:gsLst>
              <a:gs pos="0">
                <a:srgbClr val="00B0F0"/>
              </a:gs>
              <a:gs pos="9000">
                <a:srgbClr val="00B0F0"/>
              </a:gs>
              <a:gs pos="32000">
                <a:srgbClr val="12B5D8"/>
              </a:gs>
              <a:gs pos="100000">
                <a:srgbClr val="28B0B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Music - Component 2</a:t>
            </a:r>
          </a:p>
        </p:txBody>
      </p:sp>
      <p:pic>
        <p:nvPicPr>
          <p:cNvPr id="461" name="Google Shape;461;p13" descr="Roland Digital Piano - Transparent Background Keyboard Piano Png ...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273894" y="8394265"/>
            <a:ext cx="1179324" cy="10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3" descr="Page 6 | Bass guitar - amplifier cutout PNG &amp; clipart images | PNGFuel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37550" y="10409608"/>
            <a:ext cx="978993" cy="97899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3"/>
          <p:cNvSpPr/>
          <p:nvPr/>
        </p:nvSpPr>
        <p:spPr>
          <a:xfrm>
            <a:off x="3840079" y="14574156"/>
            <a:ext cx="1206600" cy="928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4" name="Google Shape;464;p13"/>
          <p:cNvSpPr/>
          <p:nvPr/>
        </p:nvSpPr>
        <p:spPr>
          <a:xfrm>
            <a:off x="5309864" y="14536533"/>
            <a:ext cx="1215000" cy="810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5" name="Google Shape;465;p13"/>
          <p:cNvSpPr/>
          <p:nvPr/>
        </p:nvSpPr>
        <p:spPr>
          <a:xfrm>
            <a:off x="145550" y="13744130"/>
            <a:ext cx="1099500" cy="684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6" name="Google Shape;466;p13"/>
          <p:cNvSpPr/>
          <p:nvPr/>
        </p:nvSpPr>
        <p:spPr>
          <a:xfrm rot="-1799465">
            <a:off x="7411278" y="14195144"/>
            <a:ext cx="424314" cy="4115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7" name="Google Shape;467;p13"/>
          <p:cNvSpPr/>
          <p:nvPr/>
        </p:nvSpPr>
        <p:spPr>
          <a:xfrm>
            <a:off x="4256157" y="10359526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8" name="Google Shape;468;p13"/>
          <p:cNvSpPr/>
          <p:nvPr/>
        </p:nvSpPr>
        <p:spPr>
          <a:xfrm>
            <a:off x="4623409" y="10331973"/>
            <a:ext cx="354000" cy="35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9" name="Google Shape;469;p13"/>
          <p:cNvSpPr/>
          <p:nvPr/>
        </p:nvSpPr>
        <p:spPr>
          <a:xfrm rot="965040">
            <a:off x="6264432" y="7831544"/>
            <a:ext cx="698439" cy="4648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70" name="Google Shape;470;p13"/>
          <p:cNvSpPr/>
          <p:nvPr/>
        </p:nvSpPr>
        <p:spPr>
          <a:xfrm>
            <a:off x="1937548" y="7432945"/>
            <a:ext cx="632400" cy="616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72" name="Google Shape;472;p13"/>
          <p:cNvSpPr/>
          <p:nvPr/>
        </p:nvSpPr>
        <p:spPr>
          <a:xfrm>
            <a:off x="3801862" y="16364666"/>
            <a:ext cx="1401184" cy="427088"/>
          </a:xfrm>
          <a:prstGeom prst="rect">
            <a:avLst/>
          </a:prstGeom>
          <a:gradFill>
            <a:gsLst>
              <a:gs pos="0">
                <a:srgbClr val="FF0000"/>
              </a:gs>
              <a:gs pos="15000">
                <a:srgbClr val="FF143F"/>
              </a:gs>
              <a:gs pos="65000">
                <a:srgbClr val="FF2F92"/>
              </a:gs>
              <a:gs pos="99000">
                <a:srgbClr val="FF3CB4"/>
              </a:gs>
              <a:gs pos="100000">
                <a:srgbClr val="FF3CB4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Instruments of the Orchestra</a:t>
            </a:r>
          </a:p>
        </p:txBody>
      </p:sp>
      <p:sp>
        <p:nvSpPr>
          <p:cNvPr id="473" name="Google Shape;473;p13"/>
          <p:cNvSpPr/>
          <p:nvPr/>
        </p:nvSpPr>
        <p:spPr>
          <a:xfrm>
            <a:off x="3724890" y="7866647"/>
            <a:ext cx="1169202" cy="350556"/>
          </a:xfrm>
          <a:prstGeom prst="rect">
            <a:avLst/>
          </a:prstGeom>
          <a:gradFill>
            <a:gsLst>
              <a:gs pos="0">
                <a:srgbClr val="FFFF00"/>
              </a:gs>
              <a:gs pos="2000">
                <a:srgbClr val="FFFF00"/>
              </a:gs>
              <a:gs pos="26000">
                <a:srgbClr val="D2FF5C"/>
              </a:gs>
              <a:gs pos="48000">
                <a:srgbClr val="B5FF66"/>
              </a:gs>
              <a:gs pos="62000">
                <a:srgbClr val="A4E85B"/>
              </a:gs>
              <a:gs pos="100000">
                <a:srgbClr val="92D05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Horror in Music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13" descr="Kids Music Boy &amp; Girls Stock Illustrations, Images &amp; Vectors ..."/>
          <p:cNvPicPr preferRelativeResize="0"/>
          <p:nvPr/>
        </p:nvPicPr>
        <p:blipFill rotWithShape="1">
          <a:blip r:embed="rId25">
            <a:alphaModFix/>
          </a:blip>
          <a:srcRect b="5624"/>
          <a:stretch/>
        </p:blipFill>
        <p:spPr>
          <a:xfrm>
            <a:off x="2462971" y="7645290"/>
            <a:ext cx="1002057" cy="84599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3"/>
          <p:cNvSpPr/>
          <p:nvPr/>
        </p:nvSpPr>
        <p:spPr>
          <a:xfrm>
            <a:off x="1988933" y="9864594"/>
            <a:ext cx="1068366" cy="388333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kern="1400" dirty="0">
                <a:latin typeface="Calibri" panose="020F0502020204030204" pitchFamily="34" charset="0"/>
              </a:rPr>
              <a:t>Reggae</a:t>
            </a:r>
            <a:endParaRPr lang="en-GB" sz="1200" b="1" kern="1400" dirty="0">
              <a:solidFill>
                <a:schemeClr val="dk1"/>
              </a:solidFill>
              <a:latin typeface="Calibri" panose="020F0502020204030204" pitchFamily="34" charset="0"/>
              <a:cs typeface="Calibri"/>
              <a:sym typeface="Calibri"/>
            </a:endParaRPr>
          </a:p>
        </p:txBody>
      </p:sp>
      <p:pic>
        <p:nvPicPr>
          <p:cNvPr id="476" name="Google Shape;476;p13" descr="A close up of a toy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-1136292">
            <a:off x="4947303" y="7836991"/>
            <a:ext cx="908696" cy="91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3" descr="Song Writing Clipart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736501">
            <a:off x="2402879" y="16515930"/>
            <a:ext cx="1325001" cy="1039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370;p13"/>
          <p:cNvCxnSpPr/>
          <p:nvPr/>
        </p:nvCxnSpPr>
        <p:spPr>
          <a:xfrm flipV="1">
            <a:off x="3408840" y="11189962"/>
            <a:ext cx="182091" cy="328587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6" name="Google Shape;370;p13"/>
          <p:cNvCxnSpPr/>
          <p:nvPr/>
        </p:nvCxnSpPr>
        <p:spPr>
          <a:xfrm flipH="1">
            <a:off x="7527621" y="10629533"/>
            <a:ext cx="136500" cy="340869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8" name="Google Shape;388;p13"/>
          <p:cNvSpPr/>
          <p:nvPr/>
        </p:nvSpPr>
        <p:spPr>
          <a:xfrm>
            <a:off x="7301449" y="10276852"/>
            <a:ext cx="1354977" cy="380014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Minimalism</a:t>
            </a:r>
          </a:p>
        </p:txBody>
      </p:sp>
      <p:sp>
        <p:nvSpPr>
          <p:cNvPr id="162" name="Google Shape;388;p13"/>
          <p:cNvSpPr/>
          <p:nvPr/>
        </p:nvSpPr>
        <p:spPr>
          <a:xfrm>
            <a:off x="4722174" y="10241828"/>
            <a:ext cx="1581940" cy="26296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Programme Music</a:t>
            </a:r>
            <a:endParaRPr lang="en-GB" sz="1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367;p13"/>
          <p:cNvCxnSpPr/>
          <p:nvPr/>
        </p:nvCxnSpPr>
        <p:spPr>
          <a:xfrm flipH="1">
            <a:off x="3310086" y="15433973"/>
            <a:ext cx="75593" cy="42293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9" name="Google Shape;472;p13"/>
          <p:cNvSpPr/>
          <p:nvPr/>
        </p:nvSpPr>
        <p:spPr>
          <a:xfrm>
            <a:off x="2689116" y="15111457"/>
            <a:ext cx="1436334" cy="390688"/>
          </a:xfrm>
          <a:prstGeom prst="rect">
            <a:avLst/>
          </a:prstGeom>
          <a:gradFill>
            <a:gsLst>
              <a:gs pos="0">
                <a:srgbClr val="FF0000"/>
              </a:gs>
              <a:gs pos="15000">
                <a:srgbClr val="FF143F"/>
              </a:gs>
              <a:gs pos="65000">
                <a:srgbClr val="FF2F92"/>
              </a:gs>
              <a:gs pos="99000">
                <a:srgbClr val="FF3CB4"/>
              </a:gs>
              <a:gs pos="100000">
                <a:srgbClr val="FF3CB4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Advanced Notation - Composition</a:t>
            </a:r>
          </a:p>
        </p:txBody>
      </p:sp>
      <p:cxnSp>
        <p:nvCxnSpPr>
          <p:cNvPr id="161" name="Google Shape;369;p13"/>
          <p:cNvCxnSpPr/>
          <p:nvPr/>
        </p:nvCxnSpPr>
        <p:spPr>
          <a:xfrm flipV="1">
            <a:off x="7138475" y="13907240"/>
            <a:ext cx="165683" cy="394465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0" name="Google Shape;386;p13"/>
          <p:cNvSpPr/>
          <p:nvPr/>
        </p:nvSpPr>
        <p:spPr>
          <a:xfrm>
            <a:off x="6266155" y="14296690"/>
            <a:ext cx="1566630" cy="507598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Hooks and Riffs</a:t>
            </a:r>
          </a:p>
        </p:txBody>
      </p:sp>
      <p:cxnSp>
        <p:nvCxnSpPr>
          <p:cNvPr id="165" name="Google Shape;367;p13"/>
          <p:cNvCxnSpPr/>
          <p:nvPr/>
        </p:nvCxnSpPr>
        <p:spPr>
          <a:xfrm flipV="1">
            <a:off x="1880726" y="16009620"/>
            <a:ext cx="209048" cy="307944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4" name="Google Shape;472;p13"/>
          <p:cNvSpPr/>
          <p:nvPr/>
        </p:nvSpPr>
        <p:spPr>
          <a:xfrm>
            <a:off x="663538" y="16302505"/>
            <a:ext cx="1562925" cy="417942"/>
          </a:xfrm>
          <a:prstGeom prst="rect">
            <a:avLst/>
          </a:prstGeom>
          <a:gradFill>
            <a:gsLst>
              <a:gs pos="0">
                <a:srgbClr val="FF0000"/>
              </a:gs>
              <a:gs pos="15000">
                <a:srgbClr val="FF143F"/>
              </a:gs>
              <a:gs pos="65000">
                <a:srgbClr val="FF2F92"/>
              </a:gs>
              <a:gs pos="99000">
                <a:srgbClr val="FF3CB4"/>
              </a:gs>
              <a:gs pos="100000">
                <a:srgbClr val="FF3CB4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Rhythms of the World</a:t>
            </a:r>
          </a:p>
        </p:txBody>
      </p:sp>
      <p:cxnSp>
        <p:nvCxnSpPr>
          <p:cNvPr id="167" name="Google Shape;372;p13"/>
          <p:cNvCxnSpPr/>
          <p:nvPr/>
        </p:nvCxnSpPr>
        <p:spPr>
          <a:xfrm flipV="1">
            <a:off x="1063837" y="10112271"/>
            <a:ext cx="534977" cy="26427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9" name="Google Shape;389;p13"/>
          <p:cNvSpPr/>
          <p:nvPr/>
        </p:nvSpPr>
        <p:spPr>
          <a:xfrm>
            <a:off x="215068" y="10057038"/>
            <a:ext cx="1049336" cy="557331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Music in Gaming</a:t>
            </a:r>
            <a:endParaRPr dirty="0"/>
          </a:p>
        </p:txBody>
      </p:sp>
      <p:pic>
        <p:nvPicPr>
          <p:cNvPr id="163" name="Picture 162" descr="A close up of a logo&#10;&#10;Description automatically generated">
            <a:extLst>
              <a:ext uri="{FF2B5EF4-FFF2-40B4-BE49-F238E27FC236}">
                <a16:creationId xmlns:a16="http://schemas.microsoft.com/office/drawing/2014/main" id="{5DED9FDC-E7EA-4B76-8E11-F10DF9369362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86" y="15882213"/>
            <a:ext cx="1819435" cy="181043"/>
          </a:xfrm>
          <a:prstGeom prst="rect">
            <a:avLst/>
          </a:prstGeom>
        </p:spPr>
      </p:pic>
      <p:pic>
        <p:nvPicPr>
          <p:cNvPr id="170" name="Picture 169" descr="A close up of a logo&#10;&#10;Description automatically generated">
            <a:extLst>
              <a:ext uri="{FF2B5EF4-FFF2-40B4-BE49-F238E27FC236}">
                <a16:creationId xmlns:a16="http://schemas.microsoft.com/office/drawing/2014/main" id="{B11682C2-9CCD-4608-9A4C-73BBCABAF04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40" y="14441330"/>
            <a:ext cx="1807806" cy="321911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83E50DA8-9A00-4F5B-B5E8-F05F2A090B1B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41" y="11671359"/>
            <a:ext cx="1761301" cy="409191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76BF6B02-AD8B-4706-9494-17D3A8C4C519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763">
            <a:off x="1235092" y="15597237"/>
            <a:ext cx="1734898" cy="257022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9" y="131263"/>
            <a:ext cx="1631529" cy="245242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24406" r="530" b="32512"/>
          <a:stretch/>
        </p:blipFill>
        <p:spPr>
          <a:xfrm>
            <a:off x="8039170" y="16589931"/>
            <a:ext cx="1620498" cy="547451"/>
          </a:xfrm>
          <a:prstGeom prst="rect">
            <a:avLst/>
          </a:prstGeom>
        </p:spPr>
      </p:pic>
      <p:cxnSp>
        <p:nvCxnSpPr>
          <p:cNvPr id="168" name="Google Shape;367;p13"/>
          <p:cNvCxnSpPr/>
          <p:nvPr/>
        </p:nvCxnSpPr>
        <p:spPr>
          <a:xfrm>
            <a:off x="1137110" y="14719794"/>
            <a:ext cx="304161" cy="242264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4" name="Google Shape;384;p13"/>
          <p:cNvSpPr/>
          <p:nvPr/>
        </p:nvSpPr>
        <p:spPr>
          <a:xfrm>
            <a:off x="75494" y="14312034"/>
            <a:ext cx="1641049" cy="387197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Structure in Music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177" name="Google Shape;428;p13" descr="Musical Notes Clipart transparent PNG - Stick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693178" y="6944020"/>
            <a:ext cx="372320" cy="37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BC6A9DAF-0426-49F8-89F1-4B24E4DCF3E3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20" y="13710265"/>
            <a:ext cx="2470914" cy="256806"/>
          </a:xfrm>
          <a:prstGeom prst="rect">
            <a:avLst/>
          </a:prstGeom>
        </p:spPr>
      </p:pic>
      <p:sp>
        <p:nvSpPr>
          <p:cNvPr id="180" name="Google Shape;387;p13"/>
          <p:cNvSpPr/>
          <p:nvPr/>
        </p:nvSpPr>
        <p:spPr>
          <a:xfrm>
            <a:off x="1872174" y="12201221"/>
            <a:ext cx="1294160" cy="623377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Dick Whittington</a:t>
            </a:r>
          </a:p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Pantomime trip for year 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52907" y="6516248"/>
            <a:ext cx="471205" cy="841438"/>
          </a:xfrm>
          <a:prstGeom prst="rect">
            <a:avLst/>
          </a:prstGeom>
        </p:spPr>
      </p:pic>
      <p:pic>
        <p:nvPicPr>
          <p:cNvPr id="181" name="Picture 2" descr="Cartoon Singer Images: Browse 28,963 Stock Photos &amp; Vectors Free Download  with Trial | Shutterstock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7523" b="11128"/>
          <a:stretch/>
        </p:blipFill>
        <p:spPr bwMode="auto">
          <a:xfrm>
            <a:off x="5034258" y="14633691"/>
            <a:ext cx="780154" cy="9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39E2E-863B-91D9-4C73-92303E6CB32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429220" y="1561278"/>
            <a:ext cx="2263802" cy="933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2F28D-5876-F281-255E-2738C3C7968F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t="31362" b="32658"/>
          <a:stretch/>
        </p:blipFill>
        <p:spPr>
          <a:xfrm>
            <a:off x="5445150" y="7427589"/>
            <a:ext cx="1777781" cy="456887"/>
          </a:xfrm>
          <a:prstGeom prst="rect">
            <a:avLst/>
          </a:prstGeom>
        </p:spPr>
      </p:pic>
      <p:pic>
        <p:nvPicPr>
          <p:cNvPr id="8" name="Google Shape;458;p13" descr="Orchestra - Orchestra String Instruments Cartoon Clipart (#3224048 ...">
            <a:extLst>
              <a:ext uri="{FF2B5EF4-FFF2-40B4-BE49-F238E27FC236}">
                <a16:creationId xmlns:a16="http://schemas.microsoft.com/office/drawing/2014/main" id="{5D5581B4-B1FD-99B2-E78E-D02814D4CAD0}"/>
              </a:ext>
            </a:extLst>
          </p:cNvPr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484496" y="4959263"/>
            <a:ext cx="1033330" cy="7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4D0B4-E157-CC8B-B35E-BCD71AE9E3D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538473" y="5890243"/>
            <a:ext cx="1209623" cy="6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81461-AC6E-8D00-19DE-904A5A6E3D3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4932" y="3802276"/>
            <a:ext cx="969323" cy="710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639948-1102-FADE-9277-80F3EBFD3D3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66626" y="11502855"/>
            <a:ext cx="1290864" cy="1825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109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E Oldfield</dc:creator>
  <cp:lastModifiedBy>Miss E Oldfield - LBA Staff</cp:lastModifiedBy>
  <cp:revision>49</cp:revision>
  <dcterms:modified xsi:type="dcterms:W3CDTF">2025-06-19T09:55:46Z</dcterms:modified>
</cp:coreProperties>
</file>