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7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3" d="100"/>
          <a:sy n="73" d="100"/>
        </p:scale>
        <p:origin x="19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29683" y="8103560"/>
            <a:ext cx="139333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Sequences</a:t>
            </a:r>
          </a:p>
          <a:p>
            <a:pPr algn="ctr"/>
            <a:r>
              <a:rPr lang="en-GB" sz="899" b="1" dirty="0"/>
              <a:t>Algebraic notation</a:t>
            </a:r>
          </a:p>
          <a:p>
            <a:pPr algn="ctr"/>
            <a:r>
              <a:rPr lang="en-GB" sz="899" b="1" dirty="0"/>
              <a:t>Equality and equivalence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98485" y="9258451"/>
            <a:ext cx="137088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Place value and ordering</a:t>
            </a:r>
          </a:p>
          <a:p>
            <a:pPr algn="ctr"/>
            <a:r>
              <a:rPr lang="en-GB" sz="899" b="1" dirty="0"/>
              <a:t>FDP equivalents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7620" y="9086980"/>
            <a:ext cx="1087157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Directed number</a:t>
            </a:r>
          </a:p>
          <a:p>
            <a:pPr algn="ctr"/>
            <a:r>
              <a:rPr lang="en-GB" sz="899" b="1" dirty="0"/>
              <a:t>Fractional thinking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88339" y="8757519"/>
            <a:ext cx="273362" cy="2915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10526" y="7425342"/>
            <a:ext cx="1737976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Constructing and measuring</a:t>
            </a:r>
          </a:p>
          <a:p>
            <a:pPr algn="ctr"/>
            <a:r>
              <a:rPr lang="en-GB" sz="899" b="1" dirty="0"/>
              <a:t>Developing geometric reasoning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93123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584032" y="1546235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235902" y="7675337"/>
            <a:ext cx="251982" cy="13710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44269" y="7055853"/>
            <a:ext cx="122180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Ratio </a:t>
            </a:r>
          </a:p>
          <a:p>
            <a:pPr algn="ctr"/>
            <a:r>
              <a:rPr lang="en-GB" sz="899" b="1" dirty="0"/>
              <a:t>Multiplicative change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75196" y="7669550"/>
            <a:ext cx="1260281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Cartesian plane</a:t>
            </a:r>
          </a:p>
          <a:p>
            <a:pPr algn="ctr"/>
            <a:r>
              <a:rPr lang="en-GB" sz="899" b="1" dirty="0"/>
              <a:t>Representing data</a:t>
            </a:r>
          </a:p>
          <a:p>
            <a:pPr algn="ctr"/>
            <a:r>
              <a:rPr lang="en-GB" sz="899" b="1" dirty="0"/>
              <a:t>Tables and probability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98708" y="6194410"/>
            <a:ext cx="748923" cy="784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Brackets</a:t>
            </a:r>
          </a:p>
          <a:p>
            <a:pPr algn="ctr"/>
            <a:r>
              <a:rPr lang="en-GB" sz="899" b="1" dirty="0"/>
              <a:t>Equations </a:t>
            </a:r>
          </a:p>
          <a:p>
            <a:pPr algn="ctr"/>
            <a:r>
              <a:rPr lang="en-GB" sz="899" b="1" dirty="0"/>
              <a:t>Inequalities</a:t>
            </a:r>
          </a:p>
          <a:p>
            <a:pPr algn="ctr"/>
            <a:r>
              <a:rPr lang="en-GB" sz="899" b="1" dirty="0"/>
              <a:t>Sequences</a:t>
            </a:r>
          </a:p>
          <a:p>
            <a:pPr algn="ctr"/>
            <a:r>
              <a:rPr lang="en-GB" sz="899" b="1" dirty="0"/>
              <a:t>Indices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1113" y="6480918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410060" y="6191105"/>
            <a:ext cx="272798" cy="23518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70343" y="5879703"/>
            <a:ext cx="1805302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Multiplying and dividing fractions</a:t>
            </a:r>
          </a:p>
          <a:p>
            <a:pPr algn="ctr"/>
            <a:r>
              <a:rPr lang="en-GB" sz="899" b="1" dirty="0"/>
              <a:t>Fractions and percentages</a:t>
            </a:r>
          </a:p>
          <a:p>
            <a:pPr algn="ctr"/>
            <a:endParaRPr lang="en-GB" sz="899" b="1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18405" y="6695562"/>
            <a:ext cx="178286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Angles in polygons</a:t>
            </a:r>
          </a:p>
          <a:p>
            <a:pPr algn="ctr"/>
            <a:r>
              <a:rPr lang="en-GB" sz="899" b="1" dirty="0"/>
              <a:t>Area and circumference of circles</a:t>
            </a:r>
          </a:p>
          <a:p>
            <a:pPr algn="ctr"/>
            <a:r>
              <a:rPr lang="en-GB" sz="899" b="1" dirty="0"/>
              <a:t>Symmetry and reflection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247029" y="6490183"/>
            <a:ext cx="8386" cy="2444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647500" y="6134286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82691" y="5703231"/>
            <a:ext cx="124894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Graphs and algebra</a:t>
            </a:r>
          </a:p>
          <a:p>
            <a:pPr algn="ctr"/>
            <a:r>
              <a:rPr lang="en-GB" sz="899" b="1" dirty="0"/>
              <a:t>Speed, distance, time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06244" y="5837593"/>
            <a:ext cx="212281" cy="8294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95980" y="4281103"/>
            <a:ext cx="1297151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Managing money</a:t>
            </a:r>
          </a:p>
          <a:p>
            <a:pPr algn="ctr"/>
            <a:r>
              <a:rPr lang="en-GB" sz="899" b="1" dirty="0"/>
              <a:t>Percentages</a:t>
            </a:r>
          </a:p>
          <a:p>
            <a:pPr algn="ctr"/>
            <a:r>
              <a:rPr lang="en-GB" sz="899" b="1" dirty="0"/>
              <a:t>Proportional reasoning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155306" y="4554574"/>
            <a:ext cx="1745991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2D representations of 3D shapes</a:t>
            </a:r>
          </a:p>
          <a:p>
            <a:pPr algn="ctr"/>
            <a:r>
              <a:rPr lang="en-GB" sz="899" b="1" dirty="0"/>
              <a:t>Surface area and volume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410566" y="479414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227370" y="5484947"/>
            <a:ext cx="136608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Angles and bearings</a:t>
            </a:r>
          </a:p>
          <a:p>
            <a:pPr algn="ctr"/>
            <a:r>
              <a:rPr lang="en-GB" sz="899" b="1" dirty="0"/>
              <a:t>Rotation and translation</a:t>
            </a:r>
          </a:p>
          <a:p>
            <a:pPr algn="ctr"/>
            <a:r>
              <a:rPr lang="en-GB" sz="899" b="1" dirty="0"/>
              <a:t>Similar shapes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165073" y="5324039"/>
            <a:ext cx="7481" cy="182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06891" y="5220550"/>
            <a:ext cx="151490" cy="1184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21672" y="5314603"/>
            <a:ext cx="1183337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Surds</a:t>
            </a:r>
          </a:p>
          <a:p>
            <a:pPr algn="ctr"/>
            <a:r>
              <a:rPr lang="en-GB" sz="899" b="1" dirty="0"/>
              <a:t>Pythagoras Theorem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44517" y="4337960"/>
            <a:ext cx="108395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Relative frequency</a:t>
            </a:r>
          </a:p>
          <a:p>
            <a:pPr algn="ctr"/>
            <a:r>
              <a:rPr lang="en-GB" sz="899" b="1" dirty="0"/>
              <a:t>Tree diagrams</a:t>
            </a:r>
          </a:p>
          <a:p>
            <a:pPr algn="ctr"/>
            <a:r>
              <a:rPr lang="en-GB" sz="899" b="1" dirty="0"/>
              <a:t>Venn diagrams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278361" y="4515897"/>
            <a:ext cx="196530" cy="399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47269" y="3389151"/>
            <a:ext cx="156809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Similarity and Enlargement</a:t>
            </a:r>
          </a:p>
          <a:p>
            <a:pPr algn="ctr"/>
            <a:r>
              <a:rPr lang="en-GB" sz="899" b="1" dirty="0"/>
              <a:t>Trigonometry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27229" y="3279183"/>
            <a:ext cx="1434216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Simultaneous equations</a:t>
            </a:r>
          </a:p>
          <a:p>
            <a:pPr algn="ctr"/>
            <a:r>
              <a:rPr lang="en-GB" sz="899" b="1" dirty="0"/>
              <a:t>Quadratics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58503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50463" y="3474393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61548" y="2608663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95242" y="256445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47355" y="2394296"/>
            <a:ext cx="163368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Averages and range</a:t>
            </a:r>
          </a:p>
          <a:p>
            <a:pPr algn="ctr"/>
            <a:r>
              <a:rPr lang="en-GB" sz="899" b="1" dirty="0"/>
              <a:t>Representing data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9251" y="24458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1341" y="1723412"/>
            <a:ext cx="284437" cy="1075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17915" y="530824"/>
            <a:ext cx="150089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 Level Mathematics</a:t>
            </a:r>
          </a:p>
          <a:p>
            <a:pPr algn="ctr"/>
            <a:r>
              <a:rPr lang="en-GB" sz="899" b="1" dirty="0"/>
              <a:t>Core Maths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58131" y="11544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Move onwards </a:t>
            </a:r>
          </a:p>
          <a:p>
            <a:pPr algn="ctr"/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3x GCSE </a:t>
            </a:r>
          </a:p>
          <a:p>
            <a:pPr algn="ctr"/>
            <a:r>
              <a:rPr lang="en-GB" sz="899" b="1"/>
              <a:t>EXAMS AQA</a:t>
            </a:r>
            <a:endParaRPr lang="en-GB" sz="899" b="1" dirty="0"/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3196223" y="2270306"/>
            <a:ext cx="335244" cy="319281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6"/>
          <a:srcRect l="56630" t="40962" r="21522" b="18632"/>
          <a:stretch/>
        </p:blipFill>
        <p:spPr>
          <a:xfrm>
            <a:off x="4057536" y="1055927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7"/>
          <a:srcRect l="55978" t="48695" r="20435" b="28492"/>
          <a:stretch/>
        </p:blipFill>
        <p:spPr>
          <a:xfrm>
            <a:off x="3219445" y="924205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Mathematics 2025/2026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99820" y="8153930"/>
            <a:ext cx="1475083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Addition and subtraction</a:t>
            </a:r>
          </a:p>
          <a:p>
            <a:pPr algn="ctr"/>
            <a:r>
              <a:rPr lang="en-GB" sz="899" b="1" dirty="0"/>
              <a:t>Multiplication and division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11595" y="7728484"/>
            <a:ext cx="217954" cy="128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65023" y="5822030"/>
            <a:ext cx="1314784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data handling cycle</a:t>
            </a:r>
          </a:p>
          <a:p>
            <a:pPr algn="ctr"/>
            <a:r>
              <a:rPr lang="en-GB" sz="899" b="1" dirty="0"/>
              <a:t>Measures of location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34652" y="3477372"/>
            <a:ext cx="139688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Probability and combinations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079615" y="3638690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68991" y="3432638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Circles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15876" y="2597073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86885" y="2072300"/>
            <a:ext cx="146462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H: Further Geometry</a:t>
            </a:r>
          </a:p>
          <a:p>
            <a:pPr algn="ctr"/>
            <a:r>
              <a:rPr lang="en-GB" sz="899" b="1" dirty="0"/>
              <a:t>F: Revision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04173" y="1852024"/>
            <a:ext cx="1378234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Primes, factors and multiples</a:t>
            </a:r>
          </a:p>
          <a:p>
            <a:pPr algn="ctr"/>
            <a:r>
              <a:rPr lang="en-GB" sz="899" b="1" dirty="0"/>
              <a:t>Sequences</a:t>
            </a:r>
          </a:p>
          <a:p>
            <a:pPr algn="ctr"/>
            <a:r>
              <a:rPr lang="en-GB" sz="899" b="1" dirty="0"/>
              <a:t>Indices and Surds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505849" y="2453228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49749" y="1640873"/>
            <a:ext cx="106295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H: Further Graphs and Estimation</a:t>
            </a:r>
          </a:p>
          <a:p>
            <a:pPr algn="ctr"/>
            <a:r>
              <a:rPr lang="en-GB" sz="899" b="1" dirty="0"/>
              <a:t>F: Revision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332806" y="7029353"/>
            <a:ext cx="1422184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Sets and probability</a:t>
            </a:r>
          </a:p>
          <a:p>
            <a:pPr algn="ctr"/>
            <a:r>
              <a:rPr lang="en-GB" sz="899" b="1" dirty="0"/>
              <a:t>Prime numbers and proof</a:t>
            </a: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5315014" y="2881558"/>
            <a:ext cx="335244" cy="319281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987607" y="2869213"/>
            <a:ext cx="369973" cy="46812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002671" y="3327062"/>
            <a:ext cx="144496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H: Further Algebra</a:t>
            </a:r>
          </a:p>
          <a:p>
            <a:pPr algn="ctr"/>
            <a:r>
              <a:rPr lang="en-GB" sz="899" b="1" dirty="0"/>
              <a:t>F:Revision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C95EEC80-6318-48C1-8E08-8D08F7C03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035" y="8053190"/>
            <a:ext cx="684743" cy="2315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04EA1C4-CDC9-47AC-B4F2-DB4CEB32E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691" y="8635965"/>
            <a:ext cx="837598" cy="41306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7B97512-1036-47D8-9EFD-9EB193C45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91" y="6525263"/>
            <a:ext cx="746208" cy="760027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3DFC1DC5-F705-4241-9205-3F19430A1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6171" y="2159200"/>
            <a:ext cx="759972" cy="68759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F8A86B4-24DA-48D1-B8B1-3472EC67BB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502" y="2683003"/>
            <a:ext cx="940642" cy="55798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C2C43DC8-5E26-4CBE-B562-89AE86EE55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5324" y="7185981"/>
            <a:ext cx="1047306" cy="286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709" y="4528840"/>
            <a:ext cx="653824" cy="43425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5225872" y="1065657"/>
            <a:ext cx="335244" cy="319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330F0-3454-DD97-00E2-1911A0E168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9641" y="9073270"/>
            <a:ext cx="783058" cy="78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8AB43-E2DB-AA37-CD99-79245943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68842" y="4193902"/>
            <a:ext cx="880270" cy="707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ED552-712D-2452-E377-BF2C051E2A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" y="31383"/>
            <a:ext cx="924751" cy="1390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9F3CD-2618-B1F0-1467-3E8CE8242C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3" y="31383"/>
            <a:ext cx="924751" cy="13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8402</TotalTime>
  <Words>207</Words>
  <Application>Microsoft Office PowerPoint</Application>
  <PresentationFormat>A4 Paper (210x297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Mrs N Gregory - LBA Staff</cp:lastModifiedBy>
  <cp:revision>342</cp:revision>
  <cp:lastPrinted>2019-11-01T07:25:53Z</cp:lastPrinted>
  <dcterms:created xsi:type="dcterms:W3CDTF">2018-02-08T08:28:53Z</dcterms:created>
  <dcterms:modified xsi:type="dcterms:W3CDTF">2025-09-18T09:36:34Z</dcterms:modified>
</cp:coreProperties>
</file>