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2" d="100"/>
          <a:sy n="72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52418" y="8646815"/>
            <a:ext cx="1154712" cy="39009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50548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501749" y="8217377"/>
            <a:ext cx="123565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Narrative Origins: Myths and Legends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69574" y="9197627"/>
            <a:ext cx="126815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Class Novel Study: </a:t>
            </a:r>
            <a:r>
              <a:rPr lang="en-GB" sz="899" dirty="0"/>
              <a:t>Asha and The Spirit Bird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65453" y="8607190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1967" y="8208686"/>
            <a:ext cx="980954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Shakespeare Play Study: </a:t>
            </a:r>
            <a:r>
              <a:rPr lang="en-GB" sz="899" dirty="0"/>
              <a:t>A Midsummer Night’s Dream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63205" y="8488218"/>
            <a:ext cx="198533" cy="8675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25394" y="6854234"/>
            <a:ext cx="75809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Poetry: </a:t>
            </a:r>
            <a:r>
              <a:rPr lang="en-GB" sz="899" dirty="0"/>
              <a:t>Founding Principles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18" idx="2"/>
          </p:cNvCxnSpPr>
          <p:nvPr/>
        </p:nvCxnSpPr>
        <p:spPr>
          <a:xfrm flipH="1">
            <a:off x="2493124" y="7361681"/>
            <a:ext cx="11317" cy="22166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17066" y="6669056"/>
            <a:ext cx="339949" cy="109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827332" y="5902831"/>
            <a:ext cx="540547" cy="11232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13821" y="6733078"/>
            <a:ext cx="1096775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The Art of Rhetoric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3299" y="6280021"/>
            <a:ext cx="980708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Introduction to Film Studies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942430" y="4866563"/>
            <a:ext cx="164640" cy="2118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269070" y="5641243"/>
            <a:ext cx="134427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Class Novel Study: </a:t>
            </a:r>
            <a:r>
              <a:rPr lang="en-GB" sz="899" dirty="0"/>
              <a:t>Animal Farm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953058" y="6123055"/>
            <a:ext cx="702705" cy="3233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19018" y="4934467"/>
            <a:ext cx="84721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Class Novel Study: </a:t>
            </a:r>
            <a:r>
              <a:rPr lang="en-GB" sz="899" dirty="0"/>
              <a:t>The Crossing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89962" y="5198020"/>
            <a:ext cx="450099" cy="9454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72829" y="7577714"/>
            <a:ext cx="426516" cy="2797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510032" y="7910031"/>
            <a:ext cx="2214068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Shakespeare Play Study: </a:t>
            </a:r>
            <a:r>
              <a:rPr lang="en-GB" sz="899" dirty="0"/>
              <a:t>Romeo and Juliet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375322" y="4943187"/>
            <a:ext cx="180483" cy="14816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665956" y="4277922"/>
            <a:ext cx="894184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Social Justice: </a:t>
            </a:r>
            <a:r>
              <a:rPr lang="en-GB" sz="899" dirty="0"/>
              <a:t>Exploring Social Justice and Dystopian fiction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77508" y="1797141"/>
            <a:ext cx="160085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Literature: Paper 1:  </a:t>
            </a:r>
            <a:r>
              <a:rPr lang="en-GB" sz="899" dirty="0"/>
              <a:t>19</a:t>
            </a:r>
            <a:r>
              <a:rPr lang="en-GB" sz="899" baseline="30000" dirty="0"/>
              <a:t>th</a:t>
            </a:r>
            <a:r>
              <a:rPr lang="en-GB" sz="899" dirty="0"/>
              <a:t> Century Novel: </a:t>
            </a:r>
          </a:p>
          <a:p>
            <a:pPr algn="ctr"/>
            <a:r>
              <a:rPr lang="en-GB" sz="899" dirty="0"/>
              <a:t>A Christmas Carol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14726" y="2395342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60739" y="3214571"/>
            <a:ext cx="192857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Language: Paper 1: </a:t>
            </a:r>
            <a:r>
              <a:rPr lang="en-GB" sz="899" dirty="0"/>
              <a:t>Explorations in Creative Reading and Writing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324869" y="363262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24688" y="3352156"/>
            <a:ext cx="291831" cy="7448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8317" y="1979551"/>
            <a:ext cx="1600129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Literature: Paper 2: </a:t>
            </a:r>
            <a:r>
              <a:rPr lang="en-GB" sz="899" dirty="0"/>
              <a:t>Power and Conflict Poetry Anthology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261666" y="3657171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58382" y="1996515"/>
            <a:ext cx="248540" cy="8499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01554" y="589067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04879" y="317596"/>
            <a:ext cx="71171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English</a:t>
            </a:r>
          </a:p>
          <a:p>
            <a:pPr algn="ctr"/>
            <a:r>
              <a:rPr lang="en-GB" sz="899" b="1" dirty="0"/>
              <a:t>A Level Courses</a:t>
            </a:r>
          </a:p>
          <a:p>
            <a:pPr algn="ctr"/>
            <a:endParaRPr lang="en-GB" sz="899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3109942" y="12330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LEES BROOK ENGLISH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03489" y="7583349"/>
            <a:ext cx="226060" cy="27400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46" idx="0"/>
          </p:cNvCxnSpPr>
          <p:nvPr/>
        </p:nvCxnSpPr>
        <p:spPr>
          <a:xfrm flipH="1" flipV="1">
            <a:off x="2125394" y="4027179"/>
            <a:ext cx="4304" cy="23485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52444" y="4262035"/>
            <a:ext cx="95450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Literature: Paper 1: Shakespeare Play: </a:t>
            </a:r>
            <a:r>
              <a:rPr lang="en-GB" sz="899" dirty="0"/>
              <a:t>Macbeth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1650713" y="2515951"/>
            <a:ext cx="1731" cy="33427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11259" y="3118309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Literature: Paper 2: </a:t>
            </a:r>
            <a:r>
              <a:rPr lang="en-GB" sz="899" dirty="0"/>
              <a:t>An Inspector Calls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540686" y="2706378"/>
            <a:ext cx="12193" cy="45828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46" name="Picture 22" descr="Revolution. | Desenhos de perspectiva, Tatuagem de corvo, Idéias de  ma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35" y="5850422"/>
            <a:ext cx="277043" cy="3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" y="56547"/>
            <a:ext cx="784956" cy="1179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916" y="8161101"/>
            <a:ext cx="366759" cy="38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501" y="9551858"/>
            <a:ext cx="335139" cy="303437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13421" y="8062977"/>
            <a:ext cx="126815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Class Novel Study: </a:t>
            </a:r>
            <a:r>
              <a:rPr lang="en-GB" sz="899" dirty="0"/>
              <a:t>Asha and The Spirit Bird</a:t>
            </a: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540" y="8408284"/>
            <a:ext cx="335139" cy="30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98" y="8321492"/>
            <a:ext cx="305807" cy="366042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6084" y="7088107"/>
            <a:ext cx="1025930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Shakespeare Play Study: </a:t>
            </a:r>
            <a:r>
              <a:rPr lang="en-GB" sz="899" dirty="0"/>
              <a:t>A Midsummer Night’s Dream</a:t>
            </a: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627" y="7264465"/>
            <a:ext cx="305807" cy="366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079" y="6998305"/>
            <a:ext cx="421260" cy="429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244" y="6354347"/>
            <a:ext cx="256896" cy="366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23" y="5623221"/>
            <a:ext cx="436871" cy="586907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883304" y="4322350"/>
            <a:ext cx="98095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Shakespeare Play Study: </a:t>
            </a:r>
            <a:r>
              <a:rPr lang="en-GB" sz="899" dirty="0"/>
              <a:t>Richard III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420" y="4466018"/>
            <a:ext cx="540086" cy="33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1161" y="7265860"/>
            <a:ext cx="529688" cy="479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7023" y="4404247"/>
            <a:ext cx="403389" cy="349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1602" y="1841368"/>
            <a:ext cx="357901" cy="3742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2154" y="3032753"/>
            <a:ext cx="446429" cy="222157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51743" y="2974312"/>
            <a:ext cx="106324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Language: Paper 2: </a:t>
            </a:r>
            <a:r>
              <a:rPr lang="en-GB" sz="899" dirty="0"/>
              <a:t>Writer’s Viewpoints and Perspectives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905" y="3608084"/>
            <a:ext cx="446429" cy="222157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2258" y="4404247"/>
            <a:ext cx="427826" cy="2653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5345" y="1949326"/>
            <a:ext cx="436232" cy="5347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6668" y="3096759"/>
            <a:ext cx="405869" cy="431236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288443" y="2777491"/>
            <a:ext cx="166366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Language: Paper 1: </a:t>
            </a:r>
            <a:r>
              <a:rPr lang="en-GB" sz="899" dirty="0"/>
              <a:t>Explorations in Creative Reading and Writing</a:t>
            </a: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9345" y="2608030"/>
            <a:ext cx="446429" cy="222157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endCxn id="214" idx="0"/>
          </p:cNvCxnSpPr>
          <p:nvPr/>
        </p:nvCxnSpPr>
        <p:spPr>
          <a:xfrm flipH="1" flipV="1">
            <a:off x="5114222" y="2767831"/>
            <a:ext cx="318466" cy="1613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655763" y="1497723"/>
            <a:ext cx="106324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Language: Paper 2: </a:t>
            </a:r>
            <a:r>
              <a:rPr lang="en-GB" sz="899" dirty="0"/>
              <a:t>Writer’s Viewpoints and Perspectives</a:t>
            </a: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57925" y="2131495"/>
            <a:ext cx="446429" cy="222157"/>
          </a:xfrm>
          <a:prstGeom prst="rect">
            <a:avLst/>
          </a:prstGeom>
        </p:spPr>
      </p:pic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881275" y="1274102"/>
            <a:ext cx="87430" cy="22531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3668718" y="907224"/>
            <a:ext cx="1949972" cy="412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GCSE Literature and Language Exam Preparation and  Revision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043612" y="1315158"/>
            <a:ext cx="125445" cy="18162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1464052" y="1437817"/>
            <a:ext cx="2492087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GCSE English Literature Paper 1 and 2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GCSE English Language Paper 1 and 2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9706" y="1231170"/>
            <a:ext cx="952710" cy="6498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15332" y="722065"/>
            <a:ext cx="402766" cy="5696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4962" y="133703"/>
            <a:ext cx="414604" cy="426121"/>
          </a:xfrm>
          <a:prstGeom prst="rect">
            <a:avLst/>
          </a:prstGeom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1880" y="9166137"/>
            <a:ext cx="1040866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Year 7: </a:t>
            </a:r>
            <a:r>
              <a:rPr lang="en-GB" sz="899" dirty="0"/>
              <a:t>Reading and Writing for Purpose and Pleasure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42921" y="9212744"/>
            <a:ext cx="1202615" cy="533806"/>
          </a:xfrm>
          <a:prstGeom prst="rect">
            <a:avLst/>
          </a:prstGeom>
        </p:spPr>
      </p:pic>
      <p:sp>
        <p:nvSpPr>
          <p:cNvPr id="209" name="Rectangle 20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507032" y="5615608"/>
            <a:ext cx="1040866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Year 8: </a:t>
            </a:r>
            <a:r>
              <a:rPr lang="en-GB" sz="899" dirty="0"/>
              <a:t>Reading and Writing for Purpose and Pleasure</a:t>
            </a:r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78051" y="5671190"/>
            <a:ext cx="931284" cy="41337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617066" y="1033604"/>
            <a:ext cx="106324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Spoken Language Study</a:t>
            </a:r>
            <a:endParaRPr lang="en-GB" sz="899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95264" y="626262"/>
            <a:ext cx="469020" cy="439501"/>
          </a:xfrm>
          <a:prstGeom prst="rect">
            <a:avLst/>
          </a:prstGeom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98604" y="1325379"/>
            <a:ext cx="315217" cy="29073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061EC4-063C-328D-6E78-45AEDE00EBD8}"/>
              </a:ext>
            </a:extLst>
          </p:cNvPr>
          <p:cNvCxnSpPr>
            <a:cxnSpLocks/>
          </p:cNvCxnSpPr>
          <p:nvPr/>
        </p:nvCxnSpPr>
        <p:spPr>
          <a:xfrm flipH="1">
            <a:off x="2730745" y="6118737"/>
            <a:ext cx="11317" cy="22166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E6C0E-8E66-50BE-691A-6EB467602D87}"/>
              </a:ext>
            </a:extLst>
          </p:cNvPr>
          <p:cNvSpPr/>
          <p:nvPr/>
        </p:nvSpPr>
        <p:spPr>
          <a:xfrm>
            <a:off x="2406062" y="5512872"/>
            <a:ext cx="758094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Poetry: </a:t>
            </a:r>
            <a:r>
              <a:rPr lang="en-GB" sz="899" dirty="0"/>
              <a:t>Developing Throughout Time</a:t>
            </a:r>
          </a:p>
        </p:txBody>
      </p:sp>
      <p:pic>
        <p:nvPicPr>
          <p:cNvPr id="1026" name="Picture 2" descr="20,900+ Clock Animation Stock Videos and Royalty-Free Footage - iStock |  Digital clock animation, Alarm clock animation">
            <a:extLst>
              <a:ext uri="{FF2B5EF4-FFF2-40B4-BE49-F238E27FC236}">
                <a16:creationId xmlns:a16="http://schemas.microsoft.com/office/drawing/2014/main" id="{356ACBFC-704E-C20F-B4C0-6508481FB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5053" r="23250"/>
          <a:stretch/>
        </p:blipFill>
        <p:spPr bwMode="auto">
          <a:xfrm>
            <a:off x="2011491" y="5617445"/>
            <a:ext cx="437784" cy="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latable boat with oars Royalty Free Vector Image">
            <a:extLst>
              <a:ext uri="{FF2B5EF4-FFF2-40B4-BE49-F238E27FC236}">
                <a16:creationId xmlns:a16="http://schemas.microsoft.com/office/drawing/2014/main" id="{E810312D-0E4B-29E7-C1A8-3A6A3892E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8904" r="4323" b="17252"/>
          <a:stretch/>
        </p:blipFill>
        <p:spPr bwMode="auto">
          <a:xfrm>
            <a:off x="355994" y="4325908"/>
            <a:ext cx="798524" cy="6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60C737-F880-5A2D-8DA5-608BE220F838}"/>
              </a:ext>
            </a:extLst>
          </p:cNvPr>
          <p:cNvSpPr/>
          <p:nvPr/>
        </p:nvSpPr>
        <p:spPr>
          <a:xfrm>
            <a:off x="5949036" y="3830779"/>
            <a:ext cx="75809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Poetry: </a:t>
            </a:r>
            <a:r>
              <a:rPr lang="en-GB" sz="899" dirty="0"/>
              <a:t>War and Tragic Protagonist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A46D7-6BD0-D1A7-0935-E4CA409E0C0A}"/>
              </a:ext>
            </a:extLst>
          </p:cNvPr>
          <p:cNvCxnSpPr>
            <a:cxnSpLocks/>
          </p:cNvCxnSpPr>
          <p:nvPr/>
        </p:nvCxnSpPr>
        <p:spPr>
          <a:xfrm flipH="1">
            <a:off x="5600332" y="4314996"/>
            <a:ext cx="340877" cy="3485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6" name="Picture 2" descr="Bomb Sketch Images – Browse 10,968 Stock Photos, Vectors, and Video | Adobe  Stock">
            <a:extLst>
              <a:ext uri="{FF2B5EF4-FFF2-40B4-BE49-F238E27FC236}">
                <a16:creationId xmlns:a16="http://schemas.microsoft.com/office/drawing/2014/main" id="{938ED18F-2ABC-982C-0DCC-DCE51806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16" y="4327758"/>
            <a:ext cx="594742" cy="5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57190F-FC27-A7F3-DF7C-44F7FF280E20}"/>
              </a:ext>
            </a:extLst>
          </p:cNvPr>
          <p:cNvSpPr/>
          <p:nvPr/>
        </p:nvSpPr>
        <p:spPr>
          <a:xfrm>
            <a:off x="5684399" y="4906371"/>
            <a:ext cx="1040866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Year 9: </a:t>
            </a:r>
            <a:r>
              <a:rPr lang="en-GB" sz="899" dirty="0"/>
              <a:t>Writing for Purpose and Pleasure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8669</TotalTime>
  <Words>258</Words>
  <Application>Microsoft Office PowerPoint</Application>
  <PresentationFormat>A4 Paper (210x297 mm)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 C Gates - LBA Staff</cp:lastModifiedBy>
  <cp:revision>352</cp:revision>
  <cp:lastPrinted>2019-11-01T07:25:53Z</cp:lastPrinted>
  <dcterms:created xsi:type="dcterms:W3CDTF">2018-02-08T08:28:53Z</dcterms:created>
  <dcterms:modified xsi:type="dcterms:W3CDTF">2025-09-18T08:50:00Z</dcterms:modified>
</cp:coreProperties>
</file>