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6858000" cy="9906000" type="A4"/>
  <p:notesSz cx="6808788" cy="9940925"/>
  <p:defaultTextStyle>
    <a:defPPr>
      <a:defRPr lang="en-US"/>
    </a:defPPr>
    <a:lvl1pPr marL="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1pPr>
    <a:lvl2pPr marL="33529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2pPr>
    <a:lvl3pPr marL="67058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3pPr>
    <a:lvl4pPr marL="1005878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4pPr>
    <a:lvl5pPr marL="134117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5pPr>
    <a:lvl6pPr marL="167646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6pPr>
    <a:lvl7pPr marL="201175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7pPr>
    <a:lvl8pPr marL="2347047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8pPr>
    <a:lvl9pPr marL="2682341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9E8"/>
    <a:srgbClr val="FF00FF"/>
    <a:srgbClr val="000066"/>
    <a:srgbClr val="000082"/>
    <a:srgbClr val="FF9900"/>
    <a:srgbClr val="FE5E00"/>
    <a:srgbClr val="000074"/>
    <a:srgbClr val="000099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65" autoAdjust="0"/>
    <p:restoredTop sz="95833" autoAdjust="0"/>
  </p:normalViewPr>
  <p:slideViewPr>
    <p:cSldViewPr snapToGrid="0">
      <p:cViewPr>
        <p:scale>
          <a:sx n="80" d="100"/>
          <a:sy n="80" d="100"/>
        </p:scale>
        <p:origin x="1852" y="-2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1243013"/>
            <a:ext cx="23193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664"/>
            <a:ext cx="5447666" cy="391405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1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1pPr>
    <a:lvl2pPr marL="285113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2pPr>
    <a:lvl3pPr marL="570225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3pPr>
    <a:lvl4pPr marL="855338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4pPr>
    <a:lvl5pPr marL="114045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5pPr>
    <a:lvl6pPr marL="1425564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6pPr>
    <a:lvl7pPr marL="1710676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7pPr>
    <a:lvl8pPr marL="1995789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8pPr>
    <a:lvl9pPr marL="228090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4725" y="1243013"/>
            <a:ext cx="231933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6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2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1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7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2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4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9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5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18" Type="http://schemas.openxmlformats.org/officeDocument/2006/relationships/image" Target="../media/image14.png"/><Relationship Id="rId3" Type="http://schemas.openxmlformats.org/officeDocument/2006/relationships/image" Target="../media/image1.tiff"/><Relationship Id="rId21" Type="http://schemas.openxmlformats.org/officeDocument/2006/relationships/image" Target="../media/image17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jpe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851972" y="5036019"/>
            <a:ext cx="3307667" cy="366156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4000866" y="2588212"/>
            <a:ext cx="1185149" cy="344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3841384" y="7491911"/>
            <a:ext cx="1398022" cy="355291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5596248" y="8720816"/>
            <a:ext cx="802356" cy="271059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1163502" y="7653884"/>
            <a:ext cx="1627034" cy="1203581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17071" y="8734908"/>
            <a:ext cx="3572253" cy="3429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4377022" y="6454010"/>
            <a:ext cx="1561525" cy="1226661"/>
          </a:xfrm>
          <a:prstGeom prst="blockArc">
            <a:avLst>
              <a:gd name="adj1" fmla="val 10800000"/>
              <a:gd name="adj2" fmla="val 139885"/>
              <a:gd name="adj3" fmla="val 28561"/>
            </a:avLst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12637" y="7459374"/>
            <a:ext cx="1757863" cy="3366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869530" y="6282930"/>
            <a:ext cx="3280382" cy="353250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1072097" y="5211656"/>
            <a:ext cx="1597388" cy="1251875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293917" y="3964209"/>
            <a:ext cx="1599152" cy="12847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886997" y="3830779"/>
            <a:ext cx="3272642" cy="3466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1108617" y="2771458"/>
            <a:ext cx="1586105" cy="122666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4346341" y="1557174"/>
            <a:ext cx="1535763" cy="1226661"/>
          </a:xfrm>
          <a:prstGeom prst="blockArc">
            <a:avLst>
              <a:gd name="adj1" fmla="val 10800000"/>
              <a:gd name="adj2" fmla="val 374333"/>
              <a:gd name="adj3" fmla="val 2780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868271" y="2597043"/>
            <a:ext cx="2163384" cy="339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4780680" y="3582240"/>
            <a:ext cx="682278" cy="7327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886583" y="3694242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399196" y="6030028"/>
            <a:ext cx="682278" cy="7327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492439" y="6151398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3396136" y="7264465"/>
            <a:ext cx="682278" cy="732756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3505847" y="7374039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04974" y="1396564"/>
            <a:ext cx="3382324" cy="345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3568740" y="2366088"/>
            <a:ext cx="682278" cy="732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3647269" y="2503033"/>
            <a:ext cx="472310" cy="496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257318" y="1350500"/>
            <a:ext cx="526978" cy="41328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333647" y="782635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245631" y="1297355"/>
            <a:ext cx="593662" cy="2754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3511614" y="7419691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3501121" y="7418938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1476171" y="6164576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1492439" y="6165738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4886583" y="3714950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4900301" y="3750827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</a:t>
            </a:r>
            <a:endParaRPr lang="en-US" sz="2696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3675881" y="2556682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4901885" y="8472829"/>
            <a:ext cx="682278" cy="7327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5010463" y="8582936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804173" y="795549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767242" y="1253478"/>
            <a:ext cx="496159" cy="2915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5015360" y="8661377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5033544" y="8648194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FFB81E5C-15C7-43B1-BE68-738F5F73B8ED}"/>
              </a:ext>
            </a:extLst>
          </p:cNvPr>
          <p:cNvSpPr txBox="1"/>
          <p:nvPr/>
        </p:nvSpPr>
        <p:spPr>
          <a:xfrm>
            <a:off x="3670501" y="2606026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11</a:t>
            </a:r>
          </a:p>
        </p:txBody>
      </p: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A20C7881-E26A-41F4-98E3-36B30483BF72}"/>
              </a:ext>
            </a:extLst>
          </p:cNvPr>
          <p:cNvCxnSpPr>
            <a:cxnSpLocks/>
          </p:cNvCxnSpPr>
          <p:nvPr/>
        </p:nvCxnSpPr>
        <p:spPr>
          <a:xfrm flipH="1">
            <a:off x="3208786" y="5038481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Rectangle 481">
            <a:extLst>
              <a:ext uri="{FF2B5EF4-FFF2-40B4-BE49-F238E27FC236}">
                <a16:creationId xmlns:a16="http://schemas.microsoft.com/office/drawing/2014/main" id="{12D12102-4D4A-4960-8A42-8E697BD91902}"/>
              </a:ext>
            </a:extLst>
          </p:cNvPr>
          <p:cNvSpPr/>
          <p:nvPr/>
        </p:nvSpPr>
        <p:spPr>
          <a:xfrm>
            <a:off x="3050171" y="5112532"/>
            <a:ext cx="1593533" cy="2426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sz="1348" b="1" dirty="0">
              <a:solidFill>
                <a:schemeClr val="bg1"/>
              </a:solidFill>
            </a:endParaRPr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B496BCEF-C1AA-4FD3-898A-2C19605D2C21}"/>
              </a:ext>
            </a:extLst>
          </p:cNvPr>
          <p:cNvCxnSpPr>
            <a:cxnSpLocks/>
          </p:cNvCxnSpPr>
          <p:nvPr/>
        </p:nvCxnSpPr>
        <p:spPr>
          <a:xfrm flipH="1">
            <a:off x="1233735" y="3363177"/>
            <a:ext cx="406929" cy="18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A76ED8C3-6E66-4899-ACAE-F69F4D925E20}"/>
              </a:ext>
            </a:extLst>
          </p:cNvPr>
          <p:cNvCxnSpPr>
            <a:cxnSpLocks/>
          </p:cNvCxnSpPr>
          <p:nvPr/>
        </p:nvCxnSpPr>
        <p:spPr>
          <a:xfrm flipH="1">
            <a:off x="2834933" y="3824303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EA593DA6-378E-43EC-B4C4-A64E231F304D}"/>
              </a:ext>
            </a:extLst>
          </p:cNvPr>
          <p:cNvCxnSpPr>
            <a:cxnSpLocks/>
          </p:cNvCxnSpPr>
          <p:nvPr/>
        </p:nvCxnSpPr>
        <p:spPr>
          <a:xfrm>
            <a:off x="5278362" y="2499288"/>
            <a:ext cx="239075" cy="2240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B8AAAA7F-C9BB-4942-B6B8-94F07503C796}"/>
              </a:ext>
            </a:extLst>
          </p:cNvPr>
          <p:cNvCxnSpPr>
            <a:cxnSpLocks/>
          </p:cNvCxnSpPr>
          <p:nvPr/>
        </p:nvCxnSpPr>
        <p:spPr>
          <a:xfrm flipH="1">
            <a:off x="4684143" y="1394485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7" name="Rectangle 566">
            <a:extLst>
              <a:ext uri="{FF2B5EF4-FFF2-40B4-BE49-F238E27FC236}">
                <a16:creationId xmlns:a16="http://schemas.microsoft.com/office/drawing/2014/main" id="{56427ED7-CAA1-4C2D-89F3-1630CB674AD6}"/>
              </a:ext>
            </a:extLst>
          </p:cNvPr>
          <p:cNvSpPr/>
          <p:nvPr/>
        </p:nvSpPr>
        <p:spPr>
          <a:xfrm>
            <a:off x="2692428" y="1416467"/>
            <a:ext cx="2011094" cy="2753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011" b="1" dirty="0">
                <a:solidFill>
                  <a:schemeClr val="tx1"/>
                </a:solidFill>
              </a:rPr>
              <a:t>Exam skills, revision</a:t>
            </a:r>
          </a:p>
          <a:p>
            <a:pPr algn="ctr"/>
            <a:r>
              <a:rPr lang="en-GB" sz="1011" b="1" dirty="0">
                <a:solidFill>
                  <a:schemeClr val="tx1"/>
                </a:solidFill>
              </a:rPr>
              <a:t> Booster sessions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13CFB55-A0E0-4DCA-86DD-D371A1D1C1B2}"/>
              </a:ext>
            </a:extLst>
          </p:cNvPr>
          <p:cNvCxnSpPr>
            <a:cxnSpLocks/>
            <a:stCxn id="141" idx="1"/>
          </p:cNvCxnSpPr>
          <p:nvPr/>
        </p:nvCxnSpPr>
        <p:spPr>
          <a:xfrm flipH="1">
            <a:off x="5112649" y="5036019"/>
            <a:ext cx="46989" cy="3880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4B8FD99F-3CE2-4610-8879-BFD39F21DC99}"/>
              </a:ext>
            </a:extLst>
          </p:cNvPr>
          <p:cNvCxnSpPr>
            <a:cxnSpLocks/>
          </p:cNvCxnSpPr>
          <p:nvPr/>
        </p:nvCxnSpPr>
        <p:spPr>
          <a:xfrm>
            <a:off x="5409335" y="6948130"/>
            <a:ext cx="375989" cy="255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F67AA639-8064-404A-AAA3-179AF8A6B09F}"/>
              </a:ext>
            </a:extLst>
          </p:cNvPr>
          <p:cNvCxnSpPr>
            <a:cxnSpLocks/>
          </p:cNvCxnSpPr>
          <p:nvPr/>
        </p:nvCxnSpPr>
        <p:spPr>
          <a:xfrm>
            <a:off x="3258504" y="8706748"/>
            <a:ext cx="1" cy="3335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03656BBF-CC66-4BF0-B619-1F2415E1D738}"/>
              </a:ext>
            </a:extLst>
          </p:cNvPr>
          <p:cNvCxnSpPr>
            <a:cxnSpLocks/>
          </p:cNvCxnSpPr>
          <p:nvPr/>
        </p:nvCxnSpPr>
        <p:spPr>
          <a:xfrm flipH="1">
            <a:off x="1332806" y="8240768"/>
            <a:ext cx="364505" cy="685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7BB0043B-068E-4DEC-8922-C4ED2ACCEB64}"/>
              </a:ext>
            </a:extLst>
          </p:cNvPr>
          <p:cNvCxnSpPr>
            <a:cxnSpLocks/>
          </p:cNvCxnSpPr>
          <p:nvPr/>
        </p:nvCxnSpPr>
        <p:spPr>
          <a:xfrm>
            <a:off x="3619006" y="6280021"/>
            <a:ext cx="1" cy="33286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108319" y="8633744"/>
            <a:ext cx="2041" cy="1618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379807" y="8290771"/>
            <a:ext cx="184731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899" b="1" dirty="0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3491073" y="8974822"/>
            <a:ext cx="0" cy="27014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153627" y="8617121"/>
            <a:ext cx="5509" cy="22827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20" name="Picture 119" descr="A close up of a logo&#10;&#10;Description automatically generated">
            <a:extLst>
              <a:ext uri="{FF2B5EF4-FFF2-40B4-BE49-F238E27FC236}">
                <a16:creationId xmlns:a16="http://schemas.microsoft.com/office/drawing/2014/main" id="{1FDB4158-C97B-485A-9493-41C7BA2E0D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8"/>
          <a:stretch/>
        </p:blipFill>
        <p:spPr>
          <a:xfrm>
            <a:off x="231979" y="1978071"/>
            <a:ext cx="721583" cy="588249"/>
          </a:xfrm>
          <a:prstGeom prst="rect">
            <a:avLst/>
          </a:prstGeom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448942" y="7396374"/>
            <a:ext cx="2041" cy="1618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28568" y="7352402"/>
            <a:ext cx="266089" cy="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364133" y="6083399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081959" y="6008542"/>
            <a:ext cx="317697" cy="851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945657" y="4942533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377752" y="5089242"/>
            <a:ext cx="335329" cy="1106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107" idx="0"/>
          </p:cNvCxnSpPr>
          <p:nvPr/>
        </p:nvCxnSpPr>
        <p:spPr>
          <a:xfrm flipH="1" flipV="1">
            <a:off x="4523247" y="2729058"/>
            <a:ext cx="64946" cy="34537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367539" y="3783074"/>
            <a:ext cx="154188" cy="23078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1" name="Rectangle 19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013819" y="2585269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MOCK </a:t>
            </a:r>
          </a:p>
          <a:p>
            <a:r>
              <a:rPr lang="en-GB" sz="899" b="1" dirty="0"/>
              <a:t>EXAMS #1 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624941" y="2512718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MOCK </a:t>
            </a:r>
          </a:p>
          <a:p>
            <a:r>
              <a:rPr lang="en-GB" sz="899" b="1" dirty="0"/>
              <a:t>EXAMS 2 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881271" y="1433931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MOCK </a:t>
            </a:r>
          </a:p>
          <a:p>
            <a:r>
              <a:rPr lang="en-GB" sz="899" b="1" dirty="0"/>
              <a:t>EXAMS 3 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342742" y="2060321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99" b="1" dirty="0"/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596182" y="2131282"/>
            <a:ext cx="308256" cy="1708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409626" y="757043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Further study 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742333" y="575590"/>
            <a:ext cx="954507" cy="78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RS</a:t>
            </a:r>
          </a:p>
          <a:p>
            <a:r>
              <a:rPr lang="en-GB" sz="899" b="1" dirty="0"/>
              <a:t>Philosophy</a:t>
            </a:r>
          </a:p>
          <a:p>
            <a:r>
              <a:rPr lang="en-GB" sz="899" b="1" dirty="0"/>
              <a:t>Politics</a:t>
            </a:r>
          </a:p>
          <a:p>
            <a:r>
              <a:rPr lang="en-GB" sz="899" b="1" dirty="0"/>
              <a:t>A Level</a:t>
            </a:r>
          </a:p>
          <a:p>
            <a:endParaRPr lang="en-GB" sz="899" b="1" dirty="0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033983" y="154617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Move onwards </a:t>
            </a:r>
          </a:p>
          <a:p>
            <a:r>
              <a:rPr lang="en-GB" sz="899" b="1" dirty="0"/>
              <a:t>to great things! 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874470" y="1412844"/>
            <a:ext cx="1385581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3x GCSE </a:t>
            </a:r>
          </a:p>
          <a:p>
            <a:r>
              <a:rPr lang="en-GB" sz="899" b="1" dirty="0"/>
              <a:t>RS EXAMS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368CB-FA59-4842-8168-B2508742FF65}"/>
              </a:ext>
            </a:extLst>
          </p:cNvPr>
          <p:cNvSpPr txBox="1"/>
          <p:nvPr/>
        </p:nvSpPr>
        <p:spPr>
          <a:xfrm>
            <a:off x="1786179" y="93630"/>
            <a:ext cx="368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Religious Studies</a:t>
            </a: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142644" y="8519520"/>
            <a:ext cx="372414" cy="6341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28057" y="4411281"/>
            <a:ext cx="266600" cy="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425329" y="2649475"/>
            <a:ext cx="190956" cy="22579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813978" y="2335347"/>
            <a:ext cx="218684" cy="41551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" name="AutoShape 28" descr="Philosophy Icon #414931 - Free Icons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36" descr="Cradle To Grave Icons - Download Free Vector Icons | Noun Proje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9" y="56548"/>
            <a:ext cx="950903" cy="14293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4538" y="8125287"/>
            <a:ext cx="18052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 Christian beliefs impact how a Christian lives their life?</a:t>
            </a:r>
            <a:endParaRPr lang="en-GB" sz="1000" b="1" dirty="0"/>
          </a:p>
        </p:txBody>
      </p:sp>
      <p:sp>
        <p:nvSpPr>
          <p:cNvPr id="188" name="TextBox 187"/>
          <p:cNvSpPr txBox="1"/>
          <p:nvPr/>
        </p:nvSpPr>
        <p:spPr>
          <a:xfrm>
            <a:off x="2927244" y="9280222"/>
            <a:ext cx="17401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effectLst/>
                <a:latin typeface="WordVisi_MSFontService"/>
              </a:rPr>
              <a:t>What does it mean to be ‘chosen’ by God?</a:t>
            </a:r>
            <a:endParaRPr lang="en-GB" sz="1000" b="1" dirty="0"/>
          </a:p>
        </p:txBody>
      </p:sp>
      <p:sp>
        <p:nvSpPr>
          <p:cNvPr id="189" name="TextBox 188"/>
          <p:cNvSpPr txBox="1"/>
          <p:nvPr/>
        </p:nvSpPr>
        <p:spPr>
          <a:xfrm>
            <a:off x="1706497" y="8222024"/>
            <a:ext cx="13743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effectLst/>
                <a:latin typeface="WordVisi_MSFontService"/>
              </a:rPr>
              <a:t>What was so radical about Jesus?</a:t>
            </a:r>
            <a:endParaRPr lang="en-GB" sz="1000" b="1" dirty="0"/>
          </a:p>
        </p:txBody>
      </p:sp>
      <p:sp>
        <p:nvSpPr>
          <p:cNvPr id="190" name="TextBox 189"/>
          <p:cNvSpPr txBox="1"/>
          <p:nvPr/>
        </p:nvSpPr>
        <p:spPr>
          <a:xfrm>
            <a:off x="169565" y="8156964"/>
            <a:ext cx="102311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effectLst/>
                <a:latin typeface="WordVisi_MSFontService"/>
              </a:rPr>
              <a:t>Is it possible to follow Prophet Muhammad’s teachings in 21st century Britain?</a:t>
            </a:r>
            <a:endParaRPr lang="en-GB" sz="1000" b="1" dirty="0"/>
          </a:p>
        </p:txBody>
      </p:sp>
      <p:sp>
        <p:nvSpPr>
          <p:cNvPr id="193" name="TextBox 192"/>
          <p:cNvSpPr txBox="1"/>
          <p:nvPr/>
        </p:nvSpPr>
        <p:spPr>
          <a:xfrm>
            <a:off x="4028198" y="6790612"/>
            <a:ext cx="9238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Sikhism in Britain today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5751223" y="7052320"/>
            <a:ext cx="11587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Do the 10 Commandments still apply?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5683263" y="6185581"/>
            <a:ext cx="12266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What does justice mean to Christians?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90739" y="5855027"/>
            <a:ext cx="10114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i="1" dirty="0">
                <a:solidFill>
                  <a:srgbClr val="000000"/>
                </a:solidFill>
                <a:effectLst/>
                <a:latin typeface="WordVisi_MSFontService"/>
              </a:rPr>
              <a:t>Do Christians offer solutions to arguments against God?</a:t>
            </a:r>
            <a:endParaRPr lang="en-GB" sz="1000" b="1" dirty="0"/>
          </a:p>
        </p:txBody>
      </p:sp>
      <p:sp>
        <p:nvSpPr>
          <p:cNvPr id="206" name="TextBox 205"/>
          <p:cNvSpPr txBox="1"/>
          <p:nvPr/>
        </p:nvSpPr>
        <p:spPr>
          <a:xfrm>
            <a:off x="95568" y="4567160"/>
            <a:ext cx="1646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Should happiness in this life be the ultimate goal?</a:t>
            </a:r>
            <a:endParaRPr lang="en-GB" sz="1000" b="1" dirty="0"/>
          </a:p>
        </p:txBody>
      </p:sp>
      <p:pic>
        <p:nvPicPr>
          <p:cNvPr id="5" name="Picture 4" descr="Question Mark Sign png images transparent background free download ..."/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045">
            <a:off x="3210090" y="8151415"/>
            <a:ext cx="329141" cy="443657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5561673" y="4901147"/>
            <a:ext cx="1374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Christian beliefs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71620" y="2134228"/>
            <a:ext cx="10818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Living the Christian life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611781" y="4211697"/>
            <a:ext cx="1374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Muslim beliefs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676978" y="2002876"/>
            <a:ext cx="13743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Living the Muslim life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206451" y="3259844"/>
            <a:ext cx="1294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Christian marriage and the family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934108" y="3074431"/>
            <a:ext cx="1308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Christian matters of life and death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-80922" y="3495492"/>
            <a:ext cx="14031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Muslim attitudes to crime and punishment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794657" y="1606381"/>
            <a:ext cx="990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Muslim attitudes to peace and conflict</a:t>
            </a:r>
          </a:p>
        </p:txBody>
      </p:sp>
      <p:pic>
        <p:nvPicPr>
          <p:cNvPr id="8" name="Picture 7" descr="Free Images : hajj, kaaba, mecca, umrah, pray, silhouette, muslim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4" y="7580585"/>
            <a:ext cx="612775" cy="613286"/>
          </a:xfrm>
          <a:prstGeom prst="rect">
            <a:avLst/>
          </a:prstGeom>
        </p:spPr>
      </p:pic>
      <p:pic>
        <p:nvPicPr>
          <p:cNvPr id="9" name="Picture 8" descr="Praying hands 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81" y="5158964"/>
            <a:ext cx="410323" cy="629878"/>
          </a:xfrm>
          <a:prstGeom prst="rect">
            <a:avLst/>
          </a:prstGeom>
        </p:spPr>
      </p:pic>
      <p:pic>
        <p:nvPicPr>
          <p:cNvPr id="10" name="Picture 9" descr="Download Thought Thinking Emoji Free HQ Image HQ PNG Image | FreePNGImg"/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717" y="7571529"/>
            <a:ext cx="672450" cy="672450"/>
          </a:xfrm>
          <a:prstGeom prst="rect">
            <a:avLst/>
          </a:prstGeom>
        </p:spPr>
      </p:pic>
      <p:pic>
        <p:nvPicPr>
          <p:cNvPr id="11" name="Picture 10" descr="Clipart - Brown Cross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38" y="5127339"/>
            <a:ext cx="549672" cy="549672"/>
          </a:xfrm>
          <a:prstGeom prst="rect">
            <a:avLst/>
          </a:prstGeom>
        </p:spPr>
      </p:pic>
      <p:pic>
        <p:nvPicPr>
          <p:cNvPr id="12" name="Picture 11" descr="VA 003 Judaism | Free SVG"/>
          <p:cNvPicPr>
            <a:picLocks noChangeAspect="1"/>
          </p:cNvPicPr>
          <p:nvPr/>
        </p:nvPicPr>
        <p:blipFill>
          <a:blip r:embed="rId11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849" y="9182735"/>
            <a:ext cx="520603" cy="520603"/>
          </a:xfrm>
          <a:prstGeom prst="rect">
            <a:avLst/>
          </a:prstGeom>
        </p:spPr>
      </p:pic>
      <p:pic>
        <p:nvPicPr>
          <p:cNvPr id="13" name="Picture 12" descr="Islam PNG"/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09" y="3771239"/>
            <a:ext cx="436810" cy="440458"/>
          </a:xfrm>
          <a:prstGeom prst="rect">
            <a:avLst/>
          </a:prstGeom>
        </p:spPr>
      </p:pic>
      <p:pic>
        <p:nvPicPr>
          <p:cNvPr id="14" name="Picture 13" descr="khanda - orange | The Insignia of the Khalsa: The Khanda (Pu… | Flickr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713" y="5648788"/>
            <a:ext cx="434849" cy="527699"/>
          </a:xfrm>
          <a:prstGeom prst="rect">
            <a:avLst/>
          </a:prstGeom>
        </p:spPr>
      </p:pic>
      <p:pic>
        <p:nvPicPr>
          <p:cNvPr id="16" name="Picture 15" descr="Le emoji più usate su Twitter in tempo reale - Wired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03" t="7711" r="28472" b="15175"/>
          <a:stretch/>
        </p:blipFill>
        <p:spPr>
          <a:xfrm>
            <a:off x="3546329" y="6776228"/>
            <a:ext cx="431828" cy="434162"/>
          </a:xfrm>
          <a:prstGeom prst="rect">
            <a:avLst/>
          </a:prstGeom>
        </p:spPr>
      </p:pic>
      <p:pic>
        <p:nvPicPr>
          <p:cNvPr id="121" name="Picture 120" descr="Clipart - Brown Cross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16" y="2937993"/>
            <a:ext cx="570522" cy="549672"/>
          </a:xfrm>
          <a:prstGeom prst="rect">
            <a:avLst/>
          </a:prstGeom>
        </p:spPr>
      </p:pic>
      <p:pic>
        <p:nvPicPr>
          <p:cNvPr id="19" name="Picture 18" descr="Wrong Incorrect Delete · Free vector graphic on Pixabay"/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20" y="4495801"/>
            <a:ext cx="428258" cy="4282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A20E2D6-903F-219D-80A1-75BFC10BF632}"/>
              </a:ext>
            </a:extLst>
          </p:cNvPr>
          <p:cNvSpPr txBox="1"/>
          <p:nvPr/>
        </p:nvSpPr>
        <p:spPr>
          <a:xfrm>
            <a:off x="30737" y="7064866"/>
            <a:ext cx="21447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effectLst/>
                <a:latin typeface="WordVisi_MSFontService"/>
              </a:rPr>
              <a:t>People of faith</a:t>
            </a:r>
            <a:endParaRPr lang="en-GB" sz="1000" b="1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AC72DE6-0338-52E1-6125-6BFFE9BF76FC}"/>
              </a:ext>
            </a:extLst>
          </p:cNvPr>
          <p:cNvCxnSpPr>
            <a:cxnSpLocks/>
          </p:cNvCxnSpPr>
          <p:nvPr/>
        </p:nvCxnSpPr>
        <p:spPr>
          <a:xfrm>
            <a:off x="1550404" y="7252740"/>
            <a:ext cx="136375" cy="30285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F300439-503C-13F0-7B91-88F93AA518D8}"/>
              </a:ext>
            </a:extLst>
          </p:cNvPr>
          <p:cNvSpPr txBox="1"/>
          <p:nvPr/>
        </p:nvSpPr>
        <p:spPr>
          <a:xfrm>
            <a:off x="1983884" y="6798053"/>
            <a:ext cx="1353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WordVisi_MSFontService"/>
              </a:rPr>
              <a:t>World Views</a:t>
            </a:r>
            <a:endParaRPr lang="en-GB" sz="1000" b="1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1BD90E4-E55C-0E56-E8F3-1E31074E194C}"/>
              </a:ext>
            </a:extLst>
          </p:cNvPr>
          <p:cNvCxnSpPr>
            <a:cxnSpLocks/>
          </p:cNvCxnSpPr>
          <p:nvPr/>
        </p:nvCxnSpPr>
        <p:spPr>
          <a:xfrm flipH="1">
            <a:off x="2628416" y="7220896"/>
            <a:ext cx="15015" cy="34170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AA369B-802E-08DD-C125-951CBEEC65F4}"/>
              </a:ext>
            </a:extLst>
          </p:cNvPr>
          <p:cNvCxnSpPr>
            <a:cxnSpLocks/>
          </p:cNvCxnSpPr>
          <p:nvPr/>
        </p:nvCxnSpPr>
        <p:spPr>
          <a:xfrm>
            <a:off x="1687250" y="4901147"/>
            <a:ext cx="222214" cy="25426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1161E9F-4F9F-9C0C-3D4F-29BB88CB22DE}"/>
              </a:ext>
            </a:extLst>
          </p:cNvPr>
          <p:cNvSpPr txBox="1"/>
          <p:nvPr/>
        </p:nvSpPr>
        <p:spPr>
          <a:xfrm>
            <a:off x="2780528" y="4527733"/>
            <a:ext cx="18556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 i="1" dirty="0">
                <a:solidFill>
                  <a:srgbClr val="000000"/>
                </a:solidFill>
                <a:effectLst/>
                <a:latin typeface="WordVisi_MSFontService"/>
              </a:rPr>
              <a:t>How do you know if something is right or wrong?</a:t>
            </a:r>
            <a:endParaRPr lang="en-GB" sz="1100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8533430-3BE6-934B-98BF-E7BE5504D288}"/>
              </a:ext>
            </a:extLst>
          </p:cNvPr>
          <p:cNvCxnSpPr>
            <a:cxnSpLocks/>
          </p:cNvCxnSpPr>
          <p:nvPr/>
        </p:nvCxnSpPr>
        <p:spPr>
          <a:xfrm flipH="1">
            <a:off x="4195511" y="6115834"/>
            <a:ext cx="305381" cy="30349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9C38BBE-5786-F29E-0751-6AC14DF896E9}"/>
              </a:ext>
            </a:extLst>
          </p:cNvPr>
          <p:cNvSpPr txBox="1"/>
          <p:nvPr/>
        </p:nvSpPr>
        <p:spPr>
          <a:xfrm>
            <a:off x="4123672" y="5774191"/>
            <a:ext cx="1242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Spiritual Arts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1E5167-BC31-094B-1E5C-08859B8BE85B}"/>
              </a:ext>
            </a:extLst>
          </p:cNvPr>
          <p:cNvCxnSpPr>
            <a:cxnSpLocks/>
          </p:cNvCxnSpPr>
          <p:nvPr/>
        </p:nvCxnSpPr>
        <p:spPr>
          <a:xfrm flipH="1">
            <a:off x="5561673" y="6526161"/>
            <a:ext cx="232984" cy="11001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2534BB-80F6-0754-E214-FD08457584FA}"/>
              </a:ext>
            </a:extLst>
          </p:cNvPr>
          <p:cNvCxnSpPr>
            <a:cxnSpLocks/>
          </p:cNvCxnSpPr>
          <p:nvPr/>
        </p:nvCxnSpPr>
        <p:spPr>
          <a:xfrm>
            <a:off x="2404712" y="6093699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2EAFB1A-C5C2-595B-8C45-1FB282ED05BC}"/>
              </a:ext>
            </a:extLst>
          </p:cNvPr>
          <p:cNvSpPr txBox="1"/>
          <p:nvPr/>
        </p:nvSpPr>
        <p:spPr>
          <a:xfrm>
            <a:off x="2863574" y="5810468"/>
            <a:ext cx="1242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World Views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53650A-F8B9-9500-A4EC-1D04D382D2D6}"/>
              </a:ext>
            </a:extLst>
          </p:cNvPr>
          <p:cNvSpPr txBox="1"/>
          <p:nvPr/>
        </p:nvSpPr>
        <p:spPr>
          <a:xfrm>
            <a:off x="2041809" y="5515180"/>
            <a:ext cx="7502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Religion and Power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B4551A-AA66-4B1B-0765-3C7ACF40F253}"/>
              </a:ext>
            </a:extLst>
          </p:cNvPr>
          <p:cNvCxnSpPr>
            <a:cxnSpLocks/>
          </p:cNvCxnSpPr>
          <p:nvPr/>
        </p:nvCxnSpPr>
        <p:spPr>
          <a:xfrm flipV="1">
            <a:off x="1057883" y="3755845"/>
            <a:ext cx="434556" cy="15518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DF58B3FE-6F88-9B2F-A035-A2A143DC3A06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b="15138"/>
          <a:stretch/>
        </p:blipFill>
        <p:spPr>
          <a:xfrm>
            <a:off x="3323139" y="3251505"/>
            <a:ext cx="567769" cy="4818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DB33A53-FEC0-55F8-8E00-D70EAD2B814E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b="17367"/>
          <a:stretch/>
        </p:blipFill>
        <p:spPr>
          <a:xfrm>
            <a:off x="311102" y="2962912"/>
            <a:ext cx="576986" cy="49172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1B717A5-ACCC-F843-A6DC-37223170D30F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b="15687"/>
          <a:stretch/>
        </p:blipFill>
        <p:spPr>
          <a:xfrm>
            <a:off x="5737745" y="1056278"/>
            <a:ext cx="631256" cy="5322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896A023-BD97-03AB-B4C9-1F19D8CCBA5A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b="16259"/>
          <a:stretch/>
        </p:blipFill>
        <p:spPr>
          <a:xfrm>
            <a:off x="5972982" y="2319706"/>
            <a:ext cx="753824" cy="63125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5EA8947-C10F-7508-2BB5-467276DBDFB7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b="14588"/>
          <a:stretch/>
        </p:blipFill>
        <p:spPr>
          <a:xfrm>
            <a:off x="242375" y="6859931"/>
            <a:ext cx="612577" cy="52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8516</TotalTime>
  <Words>185</Words>
  <Application>Microsoft Office PowerPoint</Application>
  <PresentationFormat>A4 Paper (210x297 mm)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WordVisi_MSFontService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malloney</dc:creator>
  <cp:lastModifiedBy>Miss L Power - LBA Staff</cp:lastModifiedBy>
  <cp:revision>354</cp:revision>
  <cp:lastPrinted>2019-11-01T07:25:53Z</cp:lastPrinted>
  <dcterms:created xsi:type="dcterms:W3CDTF">2018-02-08T08:28:53Z</dcterms:created>
  <dcterms:modified xsi:type="dcterms:W3CDTF">2025-03-17T13:17:50Z</dcterms:modified>
</cp:coreProperties>
</file>