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66FF"/>
    <a:srgbClr val="FFFF66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34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0F9A-7C50-4092-88C8-6359BA01AB78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D41E-29BA-45E8-926F-8951C77F4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366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0F9A-7C50-4092-88C8-6359BA01AB78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D41E-29BA-45E8-926F-8951C77F4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586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0F9A-7C50-4092-88C8-6359BA01AB78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D41E-29BA-45E8-926F-8951C77F4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414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0F9A-7C50-4092-88C8-6359BA01AB78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D41E-29BA-45E8-926F-8951C77F4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506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0F9A-7C50-4092-88C8-6359BA01AB78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D41E-29BA-45E8-926F-8951C77F4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711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0F9A-7C50-4092-88C8-6359BA01AB78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D41E-29BA-45E8-926F-8951C77F4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738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0F9A-7C50-4092-88C8-6359BA01AB78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D41E-29BA-45E8-926F-8951C77F4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555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0F9A-7C50-4092-88C8-6359BA01AB78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D41E-29BA-45E8-926F-8951C77F4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62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0F9A-7C50-4092-88C8-6359BA01AB78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D41E-29BA-45E8-926F-8951C77F4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155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0F9A-7C50-4092-88C8-6359BA01AB78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D41E-29BA-45E8-926F-8951C77F4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127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0F9A-7C50-4092-88C8-6359BA01AB78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D41E-29BA-45E8-926F-8951C77F4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45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60F9A-7C50-4092-88C8-6359BA01AB78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7D41E-29BA-45E8-926F-8951C77F4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79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18" Type="http://schemas.openxmlformats.org/officeDocument/2006/relationships/image" Target="../media/image17.jpg"/><Relationship Id="rId3" Type="http://schemas.openxmlformats.org/officeDocument/2006/relationships/image" Target="../media/image2.png"/><Relationship Id="rId21" Type="http://schemas.openxmlformats.org/officeDocument/2006/relationships/image" Target="../media/image20.jpg"/><Relationship Id="rId7" Type="http://schemas.openxmlformats.org/officeDocument/2006/relationships/image" Target="../media/image6.jpeg"/><Relationship Id="rId12" Type="http://schemas.openxmlformats.org/officeDocument/2006/relationships/image" Target="../media/image11.jpg"/><Relationship Id="rId17" Type="http://schemas.openxmlformats.org/officeDocument/2006/relationships/image" Target="../media/image16.jpe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g"/><Relationship Id="rId19" Type="http://schemas.openxmlformats.org/officeDocument/2006/relationships/image" Target="../media/image18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21187" y="61476"/>
            <a:ext cx="1581908" cy="369332"/>
          </a:xfrm>
          <a:prstGeom prst="rect">
            <a:avLst/>
          </a:prstGeom>
          <a:solidFill>
            <a:srgbClr val="7030A0"/>
          </a:solidFill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ROAD MAP OF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04890" y="59090"/>
            <a:ext cx="2208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THE PE CURRICULUM</a:t>
            </a:r>
          </a:p>
        </p:txBody>
      </p:sp>
      <p:grpSp>
        <p:nvGrpSpPr>
          <p:cNvPr id="116" name="Group 115"/>
          <p:cNvGrpSpPr/>
          <p:nvPr/>
        </p:nvGrpSpPr>
        <p:grpSpPr>
          <a:xfrm>
            <a:off x="1029482" y="429125"/>
            <a:ext cx="5114290" cy="11210772"/>
            <a:chOff x="1092807" y="620313"/>
            <a:chExt cx="5114290" cy="11210772"/>
          </a:xfrm>
        </p:grpSpPr>
        <p:sp>
          <p:nvSpPr>
            <p:cNvPr id="10" name="Rectangle 9"/>
            <p:cNvSpPr/>
            <p:nvPr/>
          </p:nvSpPr>
          <p:spPr>
            <a:xfrm>
              <a:off x="2697135" y="6967344"/>
              <a:ext cx="2124075" cy="70214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697134" y="4890567"/>
              <a:ext cx="2124075" cy="69327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Block Arc 32"/>
            <p:cNvSpPr/>
            <p:nvPr/>
          </p:nvSpPr>
          <p:spPr>
            <a:xfrm rot="5400000">
              <a:off x="3435322" y="4890567"/>
              <a:ext cx="2771775" cy="2771775"/>
            </a:xfrm>
            <a:prstGeom prst="blockArc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4" name="Arc 33"/>
            <p:cNvSpPr/>
            <p:nvPr/>
          </p:nvSpPr>
          <p:spPr>
            <a:xfrm rot="5400000">
              <a:off x="3778220" y="5259511"/>
              <a:ext cx="2085977" cy="2010731"/>
            </a:xfrm>
            <a:prstGeom prst="arc">
              <a:avLst>
                <a:gd name="adj1" fmla="val 10923393"/>
                <a:gd name="adj2" fmla="val 158430"/>
              </a:avLst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6" name="Straight Connector 35"/>
            <p:cNvCxnSpPr/>
            <p:nvPr/>
          </p:nvCxnSpPr>
          <p:spPr>
            <a:xfrm flipH="1">
              <a:off x="2335824" y="5222914"/>
              <a:ext cx="2432994" cy="0"/>
            </a:xfrm>
            <a:prstGeom prst="line">
              <a:avLst/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2747294" y="7313346"/>
              <a:ext cx="1914521" cy="9524"/>
            </a:xfrm>
            <a:prstGeom prst="line">
              <a:avLst/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 rot="10800000">
              <a:off x="2686699" y="9049277"/>
              <a:ext cx="2124075" cy="69327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Block Arc 47"/>
            <p:cNvSpPr/>
            <p:nvPr/>
          </p:nvSpPr>
          <p:spPr>
            <a:xfrm rot="16200000">
              <a:off x="1300811" y="6970773"/>
              <a:ext cx="2771775" cy="2771775"/>
            </a:xfrm>
            <a:prstGeom prst="blockArc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9" name="Arc 48"/>
            <p:cNvSpPr/>
            <p:nvPr/>
          </p:nvSpPr>
          <p:spPr>
            <a:xfrm rot="16200000">
              <a:off x="1643711" y="7362873"/>
              <a:ext cx="2085977" cy="2010731"/>
            </a:xfrm>
            <a:prstGeom prst="arc">
              <a:avLst>
                <a:gd name="adj1" fmla="val 10923393"/>
                <a:gd name="adj2" fmla="val 21521388"/>
              </a:avLst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0" name="Straight Connector 49"/>
            <p:cNvCxnSpPr/>
            <p:nvPr/>
          </p:nvCxnSpPr>
          <p:spPr>
            <a:xfrm rot="10800000" flipH="1">
              <a:off x="2739090" y="9410201"/>
              <a:ext cx="2432994" cy="0"/>
            </a:xfrm>
            <a:prstGeom prst="line">
              <a:avLst/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1092807" y="11128944"/>
              <a:ext cx="3723047" cy="70214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Block Arc 55"/>
            <p:cNvSpPr/>
            <p:nvPr/>
          </p:nvSpPr>
          <p:spPr>
            <a:xfrm rot="5400000">
              <a:off x="3429966" y="9052167"/>
              <a:ext cx="2771775" cy="2771775"/>
            </a:xfrm>
            <a:prstGeom prst="blockArc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7" name="Arc 56"/>
            <p:cNvSpPr/>
            <p:nvPr/>
          </p:nvSpPr>
          <p:spPr>
            <a:xfrm rot="5400000">
              <a:off x="3772864" y="9449686"/>
              <a:ext cx="2085977" cy="2010731"/>
            </a:xfrm>
            <a:prstGeom prst="arc">
              <a:avLst>
                <a:gd name="adj1" fmla="val 10923393"/>
                <a:gd name="adj2" fmla="val 158430"/>
              </a:avLst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Arc 67"/>
            <p:cNvSpPr/>
            <p:nvPr/>
          </p:nvSpPr>
          <p:spPr>
            <a:xfrm rot="16200000">
              <a:off x="1651917" y="3210252"/>
              <a:ext cx="2085977" cy="2010731"/>
            </a:xfrm>
            <a:prstGeom prst="arc">
              <a:avLst>
                <a:gd name="adj1" fmla="val 10923393"/>
                <a:gd name="adj2" fmla="val 158430"/>
              </a:avLst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Rectangle 70"/>
            <p:cNvSpPr/>
            <p:nvPr/>
          </p:nvSpPr>
          <p:spPr>
            <a:xfrm rot="10800000">
              <a:off x="2686699" y="4891079"/>
              <a:ext cx="2124075" cy="69327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Block Arc 71"/>
            <p:cNvSpPr/>
            <p:nvPr/>
          </p:nvSpPr>
          <p:spPr>
            <a:xfrm rot="16200000">
              <a:off x="1300811" y="2812575"/>
              <a:ext cx="2771775" cy="2771775"/>
            </a:xfrm>
            <a:prstGeom prst="blockArc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3" name="Arc 72"/>
            <p:cNvSpPr/>
            <p:nvPr/>
          </p:nvSpPr>
          <p:spPr>
            <a:xfrm rot="16200000">
              <a:off x="1643711" y="3204675"/>
              <a:ext cx="2085977" cy="2010731"/>
            </a:xfrm>
            <a:prstGeom prst="arc">
              <a:avLst>
                <a:gd name="adj1" fmla="val 10923393"/>
                <a:gd name="adj2" fmla="val 158430"/>
              </a:avLst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4" name="Straight Connector 73"/>
            <p:cNvCxnSpPr/>
            <p:nvPr/>
          </p:nvCxnSpPr>
          <p:spPr>
            <a:xfrm flipV="1">
              <a:off x="2777193" y="5228188"/>
              <a:ext cx="2071684" cy="14289"/>
            </a:xfrm>
            <a:prstGeom prst="line">
              <a:avLst/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75"/>
            <p:cNvSpPr/>
            <p:nvPr/>
          </p:nvSpPr>
          <p:spPr>
            <a:xfrm>
              <a:off x="2687728" y="2812222"/>
              <a:ext cx="2124075" cy="70214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2687727" y="735445"/>
              <a:ext cx="2124075" cy="69327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Right Arrow 104"/>
            <p:cNvSpPr/>
            <p:nvPr/>
          </p:nvSpPr>
          <p:spPr>
            <a:xfrm rot="11855447">
              <a:off x="2138705" y="620313"/>
              <a:ext cx="1021233" cy="438184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Block Arc 77"/>
            <p:cNvSpPr/>
            <p:nvPr/>
          </p:nvSpPr>
          <p:spPr>
            <a:xfrm rot="5400000">
              <a:off x="3425915" y="735445"/>
              <a:ext cx="2771775" cy="2771775"/>
            </a:xfrm>
            <a:prstGeom prst="blockArc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9" name="Arc 78"/>
            <p:cNvSpPr/>
            <p:nvPr/>
          </p:nvSpPr>
          <p:spPr>
            <a:xfrm rot="5400000">
              <a:off x="3768813" y="1104389"/>
              <a:ext cx="2085977" cy="2010731"/>
            </a:xfrm>
            <a:prstGeom prst="arc">
              <a:avLst>
                <a:gd name="adj1" fmla="val 10923393"/>
                <a:gd name="adj2" fmla="val 158430"/>
              </a:avLst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0" name="Straight Connector 79"/>
            <p:cNvCxnSpPr/>
            <p:nvPr/>
          </p:nvCxnSpPr>
          <p:spPr>
            <a:xfrm flipH="1">
              <a:off x="2326417" y="1067792"/>
              <a:ext cx="2432994" cy="0"/>
            </a:xfrm>
            <a:prstGeom prst="line">
              <a:avLst/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endCxn id="76" idx="1"/>
            </p:cNvCxnSpPr>
            <p:nvPr/>
          </p:nvCxnSpPr>
          <p:spPr>
            <a:xfrm flipH="1">
              <a:off x="2687728" y="3153769"/>
              <a:ext cx="1914522" cy="9524"/>
            </a:xfrm>
            <a:prstGeom prst="line">
              <a:avLst/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1391344" y="11480014"/>
              <a:ext cx="3335486" cy="19887"/>
            </a:xfrm>
            <a:prstGeom prst="line">
              <a:avLst/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Right Arrow 103"/>
            <p:cNvSpPr/>
            <p:nvPr/>
          </p:nvSpPr>
          <p:spPr>
            <a:xfrm rot="9658057">
              <a:off x="2151918" y="1133444"/>
              <a:ext cx="1021233" cy="438184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5347780" y="8906198"/>
            <a:ext cx="936720" cy="968125"/>
            <a:chOff x="5026498" y="8883542"/>
            <a:chExt cx="936720" cy="968125"/>
          </a:xfrm>
        </p:grpSpPr>
        <p:sp>
          <p:nvSpPr>
            <p:cNvPr id="91" name="Teardrop 90"/>
            <p:cNvSpPr/>
            <p:nvPr/>
          </p:nvSpPr>
          <p:spPr>
            <a:xfrm rot="8055389">
              <a:off x="5026498" y="8883542"/>
              <a:ext cx="936720" cy="936720"/>
            </a:xfrm>
            <a:prstGeom prst="teardrop">
              <a:avLst>
                <a:gd name="adj" fmla="val 124792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234744" y="8928337"/>
              <a:ext cx="37147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5400" b="1" dirty="0"/>
                <a:t>8</a:t>
              </a: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1025240" y="7252785"/>
            <a:ext cx="936720" cy="968125"/>
            <a:chOff x="5026498" y="8883542"/>
            <a:chExt cx="936720" cy="968125"/>
          </a:xfrm>
        </p:grpSpPr>
        <p:sp>
          <p:nvSpPr>
            <p:cNvPr id="95" name="Teardrop 94"/>
            <p:cNvSpPr/>
            <p:nvPr/>
          </p:nvSpPr>
          <p:spPr>
            <a:xfrm rot="8055389">
              <a:off x="5026498" y="8883542"/>
              <a:ext cx="936720" cy="936720"/>
            </a:xfrm>
            <a:prstGeom prst="teardrop">
              <a:avLst>
                <a:gd name="adj" fmla="val 124792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234744" y="8928337"/>
              <a:ext cx="37147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5400" b="1" dirty="0"/>
                <a:t>9</a:t>
              </a: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1281280" y="2934617"/>
            <a:ext cx="990010" cy="936720"/>
            <a:chOff x="5026498" y="8883542"/>
            <a:chExt cx="990010" cy="936720"/>
          </a:xfrm>
        </p:grpSpPr>
        <p:sp>
          <p:nvSpPr>
            <p:cNvPr id="98" name="Teardrop 97"/>
            <p:cNvSpPr/>
            <p:nvPr/>
          </p:nvSpPr>
          <p:spPr>
            <a:xfrm rot="8055389">
              <a:off x="5026498" y="8883542"/>
              <a:ext cx="936720" cy="936720"/>
            </a:xfrm>
            <a:prstGeom prst="teardrop">
              <a:avLst>
                <a:gd name="adj" fmla="val 124792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5062722" y="8890237"/>
              <a:ext cx="95378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5400" b="1" dirty="0"/>
                <a:t>11</a:t>
              </a: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5479635" y="5077208"/>
            <a:ext cx="990010" cy="936720"/>
            <a:chOff x="5026498" y="8883542"/>
            <a:chExt cx="990010" cy="936720"/>
          </a:xfrm>
        </p:grpSpPr>
        <p:sp>
          <p:nvSpPr>
            <p:cNvPr id="102" name="Teardrop 101"/>
            <p:cNvSpPr/>
            <p:nvPr/>
          </p:nvSpPr>
          <p:spPr>
            <a:xfrm rot="8055389">
              <a:off x="5026498" y="8883542"/>
              <a:ext cx="936720" cy="936720"/>
            </a:xfrm>
            <a:prstGeom prst="teardrop">
              <a:avLst>
                <a:gd name="adj" fmla="val 124792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5062722" y="8890237"/>
              <a:ext cx="95378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5400" b="1" dirty="0"/>
                <a:t>10</a:t>
              </a: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2513818" y="10166476"/>
            <a:ext cx="2320270" cy="982257"/>
            <a:chOff x="1834438" y="9685931"/>
            <a:chExt cx="1366457" cy="1834004"/>
          </a:xfrm>
        </p:grpSpPr>
        <p:sp>
          <p:nvSpPr>
            <p:cNvPr id="107" name="TextBox 106"/>
            <p:cNvSpPr txBox="1"/>
            <p:nvPr/>
          </p:nvSpPr>
          <p:spPr>
            <a:xfrm>
              <a:off x="1834438" y="9685931"/>
              <a:ext cx="1366457" cy="1446550"/>
            </a:xfrm>
            <a:prstGeom prst="rect">
              <a:avLst/>
            </a:prstGeom>
            <a:solidFill>
              <a:srgbClr val="FF9966"/>
            </a:solidFill>
            <a:ln w="19050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Develop skills in a variety of sports: Football, Netball, Rugby, Badminton, Orienteering, HRF, Gymnastics, Cricket, Athletics, </a:t>
              </a:r>
              <a:r>
                <a:rPr lang="en-GB" sz="1100" dirty="0" err="1"/>
                <a:t>Rounders</a:t>
              </a:r>
              <a:endParaRPr lang="en-GB" sz="1100" dirty="0"/>
            </a:p>
          </p:txBody>
        </p:sp>
        <p:cxnSp>
          <p:nvCxnSpPr>
            <p:cNvPr id="109" name="Straight Arrow Connector 108"/>
            <p:cNvCxnSpPr>
              <a:cxnSpLocks/>
            </p:cNvCxnSpPr>
            <p:nvPr/>
          </p:nvCxnSpPr>
          <p:spPr>
            <a:xfrm flipH="1">
              <a:off x="2495597" y="11136189"/>
              <a:ext cx="1" cy="383746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AB7E087D-C37E-4B36-A8F0-B1BCE6600C56}"/>
              </a:ext>
            </a:extLst>
          </p:cNvPr>
          <p:cNvGrpSpPr/>
          <p:nvPr/>
        </p:nvGrpSpPr>
        <p:grpSpPr>
          <a:xfrm>
            <a:off x="417642" y="10171087"/>
            <a:ext cx="936720" cy="968125"/>
            <a:chOff x="5026498" y="8883542"/>
            <a:chExt cx="936720" cy="968125"/>
          </a:xfrm>
        </p:grpSpPr>
        <p:sp>
          <p:nvSpPr>
            <p:cNvPr id="60" name="Teardrop 59">
              <a:extLst>
                <a:ext uri="{FF2B5EF4-FFF2-40B4-BE49-F238E27FC236}">
                  <a16:creationId xmlns:a16="http://schemas.microsoft.com/office/drawing/2014/main" id="{8DFF6853-BBCB-47BE-B5B0-51AE3F291832}"/>
                </a:ext>
              </a:extLst>
            </p:cNvPr>
            <p:cNvSpPr/>
            <p:nvPr/>
          </p:nvSpPr>
          <p:spPr>
            <a:xfrm rot="8055389">
              <a:off x="5026498" y="8883542"/>
              <a:ext cx="936720" cy="936720"/>
            </a:xfrm>
            <a:prstGeom prst="teardrop">
              <a:avLst>
                <a:gd name="adj" fmla="val 124792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F21C0DBD-C96A-40A5-858B-7503F7E8863E}"/>
                </a:ext>
              </a:extLst>
            </p:cNvPr>
            <p:cNvSpPr txBox="1"/>
            <p:nvPr/>
          </p:nvSpPr>
          <p:spPr>
            <a:xfrm>
              <a:off x="5234744" y="8928337"/>
              <a:ext cx="37147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5400" b="1" dirty="0"/>
                <a:t>7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EB8C6AA7-ACE9-47D5-8C67-AB472DD886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576" t="14392" r="15122" b="21496"/>
          <a:stretch/>
        </p:blipFill>
        <p:spPr>
          <a:xfrm>
            <a:off x="30442" y="11288826"/>
            <a:ext cx="761418" cy="728304"/>
          </a:xfrm>
          <a:prstGeom prst="rect">
            <a:avLst/>
          </a:prstGeom>
        </p:spPr>
      </p:pic>
      <p:grpSp>
        <p:nvGrpSpPr>
          <p:cNvPr id="65" name="Group 64">
            <a:extLst>
              <a:ext uri="{FF2B5EF4-FFF2-40B4-BE49-F238E27FC236}">
                <a16:creationId xmlns:a16="http://schemas.microsoft.com/office/drawing/2014/main" id="{A26D2B47-A202-4D33-876A-CC11FBAE2798}"/>
              </a:ext>
            </a:extLst>
          </p:cNvPr>
          <p:cNvGrpSpPr/>
          <p:nvPr/>
        </p:nvGrpSpPr>
        <p:grpSpPr>
          <a:xfrm>
            <a:off x="4944772" y="10001543"/>
            <a:ext cx="800640" cy="1065816"/>
            <a:chOff x="1985809" y="10441175"/>
            <a:chExt cx="800640" cy="1065816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51D1A556-FD96-4E25-98A0-6F623388DBB5}"/>
                </a:ext>
              </a:extLst>
            </p:cNvPr>
            <p:cNvSpPr txBox="1"/>
            <p:nvPr/>
          </p:nvSpPr>
          <p:spPr>
            <a:xfrm>
              <a:off x="1985809" y="10441175"/>
              <a:ext cx="800640" cy="600164"/>
            </a:xfrm>
            <a:prstGeom prst="rect">
              <a:avLst/>
            </a:prstGeom>
            <a:solidFill>
              <a:srgbClr val="FF9966"/>
            </a:solidFill>
            <a:ln w="19050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Represent </a:t>
              </a:r>
            </a:p>
            <a:p>
              <a:pPr algn="ctr"/>
              <a:r>
                <a:rPr lang="en-GB" sz="1100" dirty="0"/>
                <a:t>a school </a:t>
              </a:r>
            </a:p>
            <a:p>
              <a:pPr algn="ctr"/>
              <a:r>
                <a:rPr lang="en-GB" sz="1100" dirty="0"/>
                <a:t>team</a:t>
              </a:r>
            </a:p>
          </p:txBody>
        </p: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53954D08-5D02-4CDF-8C98-65DD9853AC93}"/>
                </a:ext>
              </a:extLst>
            </p:cNvPr>
            <p:cNvCxnSpPr>
              <a:cxnSpLocks/>
            </p:cNvCxnSpPr>
            <p:nvPr/>
          </p:nvCxnSpPr>
          <p:spPr>
            <a:xfrm>
              <a:off x="2383751" y="11045644"/>
              <a:ext cx="372" cy="461347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10EDE68E-2F7B-4C2E-AF6B-47BE8F9CE762}"/>
              </a:ext>
            </a:extLst>
          </p:cNvPr>
          <p:cNvGrpSpPr/>
          <p:nvPr/>
        </p:nvGrpSpPr>
        <p:grpSpPr>
          <a:xfrm>
            <a:off x="1389983" y="10492624"/>
            <a:ext cx="1036648" cy="612680"/>
            <a:chOff x="1738374" y="10505899"/>
            <a:chExt cx="1036648" cy="928460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87B92A8E-5B25-4072-9686-4131C9370F45}"/>
                </a:ext>
              </a:extLst>
            </p:cNvPr>
            <p:cNvSpPr txBox="1"/>
            <p:nvPr/>
          </p:nvSpPr>
          <p:spPr>
            <a:xfrm>
              <a:off x="1738374" y="10505899"/>
              <a:ext cx="1036648" cy="396445"/>
            </a:xfrm>
            <a:prstGeom prst="rect">
              <a:avLst/>
            </a:prstGeom>
            <a:solidFill>
              <a:srgbClr val="FF9966"/>
            </a:solidFill>
            <a:ln w="19050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Get my PE kit</a:t>
              </a:r>
            </a:p>
          </p:txBody>
        </p: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C62EDE95-F7D4-49EB-A177-DCB8169D475C}"/>
                </a:ext>
              </a:extLst>
            </p:cNvPr>
            <p:cNvCxnSpPr>
              <a:cxnSpLocks/>
              <a:stCxn id="70" idx="2"/>
            </p:cNvCxnSpPr>
            <p:nvPr/>
          </p:nvCxnSpPr>
          <p:spPr>
            <a:xfrm>
              <a:off x="2256698" y="10902345"/>
              <a:ext cx="0" cy="532014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AD166477-701F-4D02-8AF9-73345F630EA8}"/>
              </a:ext>
            </a:extLst>
          </p:cNvPr>
          <p:cNvGrpSpPr/>
          <p:nvPr/>
        </p:nvGrpSpPr>
        <p:grpSpPr>
          <a:xfrm>
            <a:off x="1392398" y="11439731"/>
            <a:ext cx="1527015" cy="670079"/>
            <a:chOff x="1563119" y="10266707"/>
            <a:chExt cx="1527015" cy="670079"/>
          </a:xfrm>
        </p:grpSpPr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2039E15B-254E-479A-A787-E9558D2A9667}"/>
                </a:ext>
              </a:extLst>
            </p:cNvPr>
            <p:cNvSpPr txBox="1"/>
            <p:nvPr/>
          </p:nvSpPr>
          <p:spPr>
            <a:xfrm>
              <a:off x="1563119" y="10505899"/>
              <a:ext cx="1527015" cy="430887"/>
            </a:xfrm>
            <a:prstGeom prst="rect">
              <a:avLst/>
            </a:prstGeom>
            <a:solidFill>
              <a:srgbClr val="FF9966"/>
            </a:solidFill>
            <a:ln w="19050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Attend my 1</a:t>
              </a:r>
              <a:r>
                <a:rPr lang="en-GB" sz="1100" baseline="30000" dirty="0"/>
                <a:t>st</a:t>
              </a:r>
              <a:r>
                <a:rPr lang="en-GB" sz="1100" dirty="0"/>
                <a:t> PE lesson &amp; meet the staff</a:t>
              </a:r>
            </a:p>
          </p:txBody>
        </p:sp>
        <p:cxnSp>
          <p:nvCxnSpPr>
            <p:cNvPr id="122" name="Straight Arrow Connector 121">
              <a:extLst>
                <a:ext uri="{FF2B5EF4-FFF2-40B4-BE49-F238E27FC236}">
                  <a16:creationId xmlns:a16="http://schemas.microsoft.com/office/drawing/2014/main" id="{D481CA76-C58C-49D2-A154-CA66DDF3368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85545" y="10266707"/>
              <a:ext cx="0" cy="239192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11975FF8-F1AF-488C-8451-17F945AC2080}"/>
              </a:ext>
            </a:extLst>
          </p:cNvPr>
          <p:cNvGrpSpPr/>
          <p:nvPr/>
        </p:nvGrpSpPr>
        <p:grpSpPr>
          <a:xfrm>
            <a:off x="4666645" y="11383891"/>
            <a:ext cx="1187374" cy="703956"/>
            <a:chOff x="1563120" y="10277782"/>
            <a:chExt cx="1187374" cy="777291"/>
          </a:xfrm>
        </p:grpSpPr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BFC9926F-D12F-4DC6-BA2C-93FEF3F53F0C}"/>
                </a:ext>
              </a:extLst>
            </p:cNvPr>
            <p:cNvSpPr txBox="1"/>
            <p:nvPr/>
          </p:nvSpPr>
          <p:spPr>
            <a:xfrm>
              <a:off x="1563120" y="10454909"/>
              <a:ext cx="1187374" cy="600164"/>
            </a:xfrm>
            <a:prstGeom prst="rect">
              <a:avLst/>
            </a:prstGeom>
            <a:solidFill>
              <a:srgbClr val="FF9966"/>
            </a:solidFill>
            <a:ln w="19050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Participate in a range of new activities</a:t>
              </a:r>
            </a:p>
          </p:txBody>
        </p:sp>
        <p:cxnSp>
          <p:nvCxnSpPr>
            <p:cNvPr id="130" name="Straight Arrow Connector 129">
              <a:extLst>
                <a:ext uri="{FF2B5EF4-FFF2-40B4-BE49-F238E27FC236}">
                  <a16:creationId xmlns:a16="http://schemas.microsoft.com/office/drawing/2014/main" id="{EDA4B1D6-C29A-45FC-81F1-4FBBC3BE5D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71787" y="10277782"/>
              <a:ext cx="0" cy="177127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046D8C16-C347-4E4B-B819-6ED56D3B3A51}"/>
              </a:ext>
            </a:extLst>
          </p:cNvPr>
          <p:cNvGrpSpPr/>
          <p:nvPr/>
        </p:nvGrpSpPr>
        <p:grpSpPr>
          <a:xfrm>
            <a:off x="5449006" y="10638601"/>
            <a:ext cx="1187374" cy="659008"/>
            <a:chOff x="1563120" y="10277778"/>
            <a:chExt cx="1187374" cy="659008"/>
          </a:xfrm>
        </p:grpSpPr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9DE45335-8FA9-4135-A6AD-923AAC6C5E8E}"/>
                </a:ext>
              </a:extLst>
            </p:cNvPr>
            <p:cNvSpPr txBox="1"/>
            <p:nvPr/>
          </p:nvSpPr>
          <p:spPr>
            <a:xfrm>
              <a:off x="1563120" y="10505899"/>
              <a:ext cx="1187374" cy="430887"/>
            </a:xfrm>
            <a:prstGeom prst="rect">
              <a:avLst/>
            </a:prstGeom>
            <a:solidFill>
              <a:srgbClr val="FF9966"/>
            </a:solidFill>
            <a:ln w="19050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Take part in my 1</a:t>
              </a:r>
              <a:r>
                <a:rPr lang="en-GB" sz="1100" baseline="30000" dirty="0"/>
                <a:t>st</a:t>
              </a:r>
              <a:r>
                <a:rPr lang="en-GB" sz="1100" dirty="0"/>
                <a:t> Sports Day</a:t>
              </a:r>
            </a:p>
          </p:txBody>
        </p:sp>
        <p:cxnSp>
          <p:nvCxnSpPr>
            <p:cNvPr id="133" name="Straight Arrow Connector 132">
              <a:extLst>
                <a:ext uri="{FF2B5EF4-FFF2-40B4-BE49-F238E27FC236}">
                  <a16:creationId xmlns:a16="http://schemas.microsoft.com/office/drawing/2014/main" id="{B711BEF3-6823-41A4-A6F1-D9A3205B50D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71019" y="10277778"/>
              <a:ext cx="765" cy="247274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09541FB7-8FBF-425F-BB97-E9CFBC9D9F9C}"/>
              </a:ext>
            </a:extLst>
          </p:cNvPr>
          <p:cNvGrpSpPr/>
          <p:nvPr/>
        </p:nvGrpSpPr>
        <p:grpSpPr>
          <a:xfrm>
            <a:off x="4943293" y="4514999"/>
            <a:ext cx="1036648" cy="612680"/>
            <a:chOff x="1738374" y="10505899"/>
            <a:chExt cx="1036648" cy="928460"/>
          </a:xfrm>
          <a:solidFill>
            <a:srgbClr val="FFFF66"/>
          </a:solidFill>
        </p:grpSpPr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F1DC2171-4D5D-4E5F-A471-6979F55C570F}"/>
                </a:ext>
              </a:extLst>
            </p:cNvPr>
            <p:cNvSpPr txBox="1"/>
            <p:nvPr/>
          </p:nvSpPr>
          <p:spPr>
            <a:xfrm>
              <a:off x="1738374" y="10505899"/>
              <a:ext cx="1036648" cy="652969"/>
            </a:xfrm>
            <a:prstGeom prst="rect">
              <a:avLst/>
            </a:prstGeom>
            <a:grpFill/>
            <a:ln w="1905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Chose core PE pathway</a:t>
              </a:r>
            </a:p>
          </p:txBody>
        </p:sp>
        <p:cxnSp>
          <p:nvCxnSpPr>
            <p:cNvPr id="136" name="Straight Arrow Connector 135">
              <a:extLst>
                <a:ext uri="{FF2B5EF4-FFF2-40B4-BE49-F238E27FC236}">
                  <a16:creationId xmlns:a16="http://schemas.microsoft.com/office/drawing/2014/main" id="{8B0013B4-A51F-4D8C-A620-8E6C6FF43CFF}"/>
                </a:ext>
              </a:extLst>
            </p:cNvPr>
            <p:cNvCxnSpPr>
              <a:cxnSpLocks/>
              <a:stCxn id="135" idx="2"/>
            </p:cNvCxnSpPr>
            <p:nvPr/>
          </p:nvCxnSpPr>
          <p:spPr>
            <a:xfrm>
              <a:off x="2256698" y="11158868"/>
              <a:ext cx="0" cy="275491"/>
            </a:xfrm>
            <a:prstGeom prst="straightConnector1">
              <a:avLst/>
            </a:prstGeom>
            <a:grpFill/>
            <a:ln w="28575">
              <a:solidFill>
                <a:srgbClr val="FFC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D7EFB342-95DE-4C90-A1D9-1D0AC555FC2A}"/>
              </a:ext>
            </a:extLst>
          </p:cNvPr>
          <p:cNvGrpSpPr/>
          <p:nvPr/>
        </p:nvGrpSpPr>
        <p:grpSpPr>
          <a:xfrm>
            <a:off x="3389078" y="11448806"/>
            <a:ext cx="1187374" cy="659008"/>
            <a:chOff x="1563120" y="10277778"/>
            <a:chExt cx="1187374" cy="659008"/>
          </a:xfrm>
        </p:grpSpPr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6A4BEBBC-339A-4040-BB32-0B2934F850D7}"/>
                </a:ext>
              </a:extLst>
            </p:cNvPr>
            <p:cNvSpPr txBox="1"/>
            <p:nvPr/>
          </p:nvSpPr>
          <p:spPr>
            <a:xfrm>
              <a:off x="1563120" y="10505899"/>
              <a:ext cx="1187374" cy="430887"/>
            </a:xfrm>
            <a:prstGeom prst="rect">
              <a:avLst/>
            </a:prstGeom>
            <a:solidFill>
              <a:srgbClr val="FF9966"/>
            </a:solidFill>
            <a:ln w="19050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Join an extra-curricular club</a:t>
              </a:r>
            </a:p>
          </p:txBody>
        </p:sp>
        <p:cxnSp>
          <p:nvCxnSpPr>
            <p:cNvPr id="139" name="Straight Arrow Connector 138">
              <a:extLst>
                <a:ext uri="{FF2B5EF4-FFF2-40B4-BE49-F238E27FC236}">
                  <a16:creationId xmlns:a16="http://schemas.microsoft.com/office/drawing/2014/main" id="{2311C6FA-CCE5-46F4-957C-7492D154049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71019" y="10277778"/>
              <a:ext cx="765" cy="247274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509836B6-6E10-41F3-9D3A-508387272491}"/>
              </a:ext>
            </a:extLst>
          </p:cNvPr>
          <p:cNvGrpSpPr/>
          <p:nvPr/>
        </p:nvGrpSpPr>
        <p:grpSpPr>
          <a:xfrm>
            <a:off x="2906560" y="8424734"/>
            <a:ext cx="1385890" cy="755460"/>
            <a:chOff x="387392" y="9775250"/>
            <a:chExt cx="937843" cy="1141626"/>
          </a:xfrm>
        </p:grpSpPr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873C5B79-73B5-4139-ACFE-222FE4AEFBCF}"/>
                </a:ext>
              </a:extLst>
            </p:cNvPr>
            <p:cNvSpPr txBox="1"/>
            <p:nvPr/>
          </p:nvSpPr>
          <p:spPr>
            <a:xfrm>
              <a:off x="387392" y="9775250"/>
              <a:ext cx="937843" cy="65114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Develop leadership skills in PE</a:t>
              </a:r>
            </a:p>
          </p:txBody>
        </p:sp>
        <p:cxnSp>
          <p:nvCxnSpPr>
            <p:cNvPr id="142" name="Straight Arrow Connector 141">
              <a:extLst>
                <a:ext uri="{FF2B5EF4-FFF2-40B4-BE49-F238E27FC236}">
                  <a16:creationId xmlns:a16="http://schemas.microsoft.com/office/drawing/2014/main" id="{AC6ACE0C-BDA3-4BC5-A66B-AB35723BC55A}"/>
                </a:ext>
              </a:extLst>
            </p:cNvPr>
            <p:cNvCxnSpPr>
              <a:cxnSpLocks/>
              <a:stCxn id="141" idx="2"/>
            </p:cNvCxnSpPr>
            <p:nvPr/>
          </p:nvCxnSpPr>
          <p:spPr>
            <a:xfrm>
              <a:off x="856314" y="10426392"/>
              <a:ext cx="1" cy="49048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1EF67647-8E26-45EC-8BC6-457FF17CCCCB}"/>
              </a:ext>
            </a:extLst>
          </p:cNvPr>
          <p:cNvGrpSpPr/>
          <p:nvPr/>
        </p:nvGrpSpPr>
        <p:grpSpPr>
          <a:xfrm>
            <a:off x="1161401" y="8758998"/>
            <a:ext cx="973012" cy="842233"/>
            <a:chOff x="1600274" y="10279487"/>
            <a:chExt cx="973012" cy="842233"/>
          </a:xfrm>
        </p:grpSpPr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1A6B0CB6-397A-4B40-89A9-AF6912127195}"/>
                </a:ext>
              </a:extLst>
            </p:cNvPr>
            <p:cNvSpPr txBox="1"/>
            <p:nvPr/>
          </p:nvSpPr>
          <p:spPr>
            <a:xfrm>
              <a:off x="1600274" y="10521556"/>
              <a:ext cx="973012" cy="60016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Take part </a:t>
              </a:r>
            </a:p>
            <a:p>
              <a:pPr algn="ctr"/>
              <a:r>
                <a:rPr lang="en-GB" sz="1100" dirty="0"/>
                <a:t>in my 2</a:t>
              </a:r>
              <a:r>
                <a:rPr lang="en-GB" sz="1100" baseline="30000" dirty="0"/>
                <a:t>nd</a:t>
              </a:r>
              <a:r>
                <a:rPr lang="en-GB" sz="1100" dirty="0"/>
                <a:t> </a:t>
              </a:r>
            </a:p>
            <a:p>
              <a:pPr algn="ctr"/>
              <a:r>
                <a:rPr lang="en-GB" sz="1100" dirty="0"/>
                <a:t>Sports Day</a:t>
              </a:r>
            </a:p>
          </p:txBody>
        </p:sp>
        <p:cxnSp>
          <p:nvCxnSpPr>
            <p:cNvPr id="157" name="Straight Arrow Connector 156">
              <a:extLst>
                <a:ext uri="{FF2B5EF4-FFF2-40B4-BE49-F238E27FC236}">
                  <a16:creationId xmlns:a16="http://schemas.microsoft.com/office/drawing/2014/main" id="{A007BFF0-F293-455F-9086-09DAD853DA4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90915" y="10279487"/>
              <a:ext cx="765" cy="24727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774B7D96-9A06-47E6-A328-E660D8FD8280}"/>
              </a:ext>
            </a:extLst>
          </p:cNvPr>
          <p:cNvGrpSpPr/>
          <p:nvPr/>
        </p:nvGrpSpPr>
        <p:grpSpPr>
          <a:xfrm>
            <a:off x="1973789" y="7445931"/>
            <a:ext cx="1303267" cy="659008"/>
            <a:chOff x="1447227" y="10277778"/>
            <a:chExt cx="1303267" cy="659008"/>
          </a:xfrm>
        </p:grpSpPr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6A1C5A98-B06C-4FAF-B5AD-98A5FE053753}"/>
                </a:ext>
              </a:extLst>
            </p:cNvPr>
            <p:cNvSpPr txBox="1"/>
            <p:nvPr/>
          </p:nvSpPr>
          <p:spPr>
            <a:xfrm>
              <a:off x="1447227" y="10505899"/>
              <a:ext cx="1303267" cy="43088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Participate in more new sports</a:t>
              </a:r>
            </a:p>
          </p:txBody>
        </p:sp>
        <p:cxnSp>
          <p:nvCxnSpPr>
            <p:cNvPr id="160" name="Straight Arrow Connector 159">
              <a:extLst>
                <a:ext uri="{FF2B5EF4-FFF2-40B4-BE49-F238E27FC236}">
                  <a16:creationId xmlns:a16="http://schemas.microsoft.com/office/drawing/2014/main" id="{B492E6B3-CBD9-485F-8B24-C4FB9CE619D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71019" y="10277778"/>
              <a:ext cx="765" cy="247274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5D506EB9-082A-42F6-BB62-D7725E0E3ABB}"/>
              </a:ext>
            </a:extLst>
          </p:cNvPr>
          <p:cNvGrpSpPr/>
          <p:nvPr/>
        </p:nvGrpSpPr>
        <p:grpSpPr>
          <a:xfrm>
            <a:off x="1554750" y="6372795"/>
            <a:ext cx="1862702" cy="1100739"/>
            <a:chOff x="1849228" y="10505898"/>
            <a:chExt cx="1862702" cy="1100739"/>
          </a:xfrm>
        </p:grpSpPr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FBA96C53-2653-4362-A869-061C51471805}"/>
                </a:ext>
              </a:extLst>
            </p:cNvPr>
            <p:cNvSpPr txBox="1"/>
            <p:nvPr/>
          </p:nvSpPr>
          <p:spPr>
            <a:xfrm>
              <a:off x="1849228" y="10505898"/>
              <a:ext cx="1862702" cy="93871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Chose core PE pathway:</a:t>
              </a:r>
            </a:p>
            <a:p>
              <a:pPr algn="ctr"/>
              <a:r>
                <a:rPr lang="en-GB" sz="1100" dirty="0"/>
                <a:t>Girls games activities</a:t>
              </a:r>
            </a:p>
            <a:p>
              <a:pPr algn="ctr"/>
              <a:r>
                <a:rPr lang="en-GB" sz="1100" dirty="0"/>
                <a:t>Boys games activities</a:t>
              </a:r>
            </a:p>
            <a:p>
              <a:pPr algn="ctr"/>
              <a:r>
                <a:rPr lang="en-GB" sz="1100" dirty="0"/>
                <a:t>Aesthetic activities</a:t>
              </a:r>
            </a:p>
            <a:p>
              <a:pPr algn="ctr"/>
              <a:r>
                <a:rPr lang="en-GB" sz="1100" dirty="0"/>
                <a:t>Combination activities</a:t>
              </a:r>
            </a:p>
          </p:txBody>
        </p:sp>
        <p:cxnSp>
          <p:nvCxnSpPr>
            <p:cNvPr id="164" name="Straight Arrow Connector 163">
              <a:extLst>
                <a:ext uri="{FF2B5EF4-FFF2-40B4-BE49-F238E27FC236}">
                  <a16:creationId xmlns:a16="http://schemas.microsoft.com/office/drawing/2014/main" id="{0F29844F-EFE2-4548-91F7-7F467BAC66D4}"/>
                </a:ext>
              </a:extLst>
            </p:cNvPr>
            <p:cNvCxnSpPr>
              <a:cxnSpLocks/>
            </p:cNvCxnSpPr>
            <p:nvPr/>
          </p:nvCxnSpPr>
          <p:spPr>
            <a:xfrm>
              <a:off x="2422421" y="11425800"/>
              <a:ext cx="1" cy="180837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CF016EF9-1567-4E0A-8472-0326A09C9412}"/>
              </a:ext>
            </a:extLst>
          </p:cNvPr>
          <p:cNvGrpSpPr/>
          <p:nvPr/>
        </p:nvGrpSpPr>
        <p:grpSpPr>
          <a:xfrm>
            <a:off x="3935429" y="7296272"/>
            <a:ext cx="1303267" cy="1166840"/>
            <a:chOff x="1447227" y="10277778"/>
            <a:chExt cx="1303267" cy="1166840"/>
          </a:xfrm>
        </p:grpSpPr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0B909EB2-5AE7-48B1-BDA2-FB7741452382}"/>
                </a:ext>
              </a:extLst>
            </p:cNvPr>
            <p:cNvSpPr txBox="1"/>
            <p:nvPr/>
          </p:nvSpPr>
          <p:spPr>
            <a:xfrm>
              <a:off x="1447227" y="10505899"/>
              <a:ext cx="1303267" cy="93871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1" dirty="0"/>
                <a:t>GCSE PE/Cambridge National Sport Studies </a:t>
              </a:r>
              <a:r>
                <a:rPr lang="en-GB" sz="1100" dirty="0"/>
                <a:t>Taster Sessions</a:t>
              </a:r>
            </a:p>
          </p:txBody>
        </p:sp>
        <p:cxnSp>
          <p:nvCxnSpPr>
            <p:cNvPr id="171" name="Straight Arrow Connector 170">
              <a:extLst>
                <a:ext uri="{FF2B5EF4-FFF2-40B4-BE49-F238E27FC236}">
                  <a16:creationId xmlns:a16="http://schemas.microsoft.com/office/drawing/2014/main" id="{B8A60F48-4B8C-417D-9D3F-30DDD6A1BDC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71019" y="10277778"/>
              <a:ext cx="765" cy="247274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9E1F1694-9437-4F53-96B1-DC867F8E1683}"/>
              </a:ext>
            </a:extLst>
          </p:cNvPr>
          <p:cNvGrpSpPr/>
          <p:nvPr/>
        </p:nvGrpSpPr>
        <p:grpSpPr>
          <a:xfrm>
            <a:off x="5381325" y="6617918"/>
            <a:ext cx="1303267" cy="659008"/>
            <a:chOff x="1447227" y="10277778"/>
            <a:chExt cx="1303267" cy="659008"/>
          </a:xfrm>
        </p:grpSpPr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6D307409-17AD-4CD5-995A-76C207BE8AE0}"/>
                </a:ext>
              </a:extLst>
            </p:cNvPr>
            <p:cNvSpPr txBox="1"/>
            <p:nvPr/>
          </p:nvSpPr>
          <p:spPr>
            <a:xfrm>
              <a:off x="1447227" y="10505899"/>
              <a:ext cx="1303267" cy="43088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Take part in my 3rd Sports Day</a:t>
              </a:r>
            </a:p>
          </p:txBody>
        </p:sp>
        <p:cxnSp>
          <p:nvCxnSpPr>
            <p:cNvPr id="174" name="Straight Arrow Connector 173">
              <a:extLst>
                <a:ext uri="{FF2B5EF4-FFF2-40B4-BE49-F238E27FC236}">
                  <a16:creationId xmlns:a16="http://schemas.microsoft.com/office/drawing/2014/main" id="{D1C87392-3A1D-4012-B080-7C21E2FF16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71019" y="10277778"/>
              <a:ext cx="765" cy="247274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A15EB4A5-949D-466D-ACA0-C654D7F2122A}"/>
              </a:ext>
            </a:extLst>
          </p:cNvPr>
          <p:cNvGrpSpPr/>
          <p:nvPr/>
        </p:nvGrpSpPr>
        <p:grpSpPr>
          <a:xfrm>
            <a:off x="4862542" y="6020964"/>
            <a:ext cx="942597" cy="739041"/>
            <a:chOff x="1972949" y="10487854"/>
            <a:chExt cx="942597" cy="739041"/>
          </a:xfrm>
        </p:grpSpPr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95534949-FE6D-4160-8385-16977558D47A}"/>
                </a:ext>
              </a:extLst>
            </p:cNvPr>
            <p:cNvSpPr txBox="1"/>
            <p:nvPr/>
          </p:nvSpPr>
          <p:spPr>
            <a:xfrm>
              <a:off x="1972949" y="10487854"/>
              <a:ext cx="942597" cy="60016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1" dirty="0"/>
                <a:t>KS4 PE </a:t>
              </a:r>
            </a:p>
            <a:p>
              <a:pPr algn="ctr"/>
              <a:r>
                <a:rPr lang="en-GB" sz="1100" dirty="0"/>
                <a:t>Options Evening</a:t>
              </a:r>
            </a:p>
          </p:txBody>
        </p:sp>
        <p:cxnSp>
          <p:nvCxnSpPr>
            <p:cNvPr id="177" name="Straight Arrow Connector 176">
              <a:extLst>
                <a:ext uri="{FF2B5EF4-FFF2-40B4-BE49-F238E27FC236}">
                  <a16:creationId xmlns:a16="http://schemas.microsoft.com/office/drawing/2014/main" id="{41A4293D-4906-4F9F-A7D5-890008B8ADCA}"/>
                </a:ext>
              </a:extLst>
            </p:cNvPr>
            <p:cNvCxnSpPr>
              <a:cxnSpLocks/>
            </p:cNvCxnSpPr>
            <p:nvPr/>
          </p:nvCxnSpPr>
          <p:spPr>
            <a:xfrm>
              <a:off x="2487723" y="11094045"/>
              <a:ext cx="4009" cy="132850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A4A7AD12-C31F-4BAB-A820-8C7B81A8D0E6}"/>
              </a:ext>
            </a:extLst>
          </p:cNvPr>
          <p:cNvGrpSpPr/>
          <p:nvPr/>
        </p:nvGrpSpPr>
        <p:grpSpPr>
          <a:xfrm>
            <a:off x="4352382" y="8684496"/>
            <a:ext cx="1036648" cy="612680"/>
            <a:chOff x="1557826" y="10490330"/>
            <a:chExt cx="1036648" cy="928459"/>
          </a:xfrm>
        </p:grpSpPr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6A125090-A617-42E3-AD00-678D39BFA16A}"/>
                </a:ext>
              </a:extLst>
            </p:cNvPr>
            <p:cNvSpPr txBox="1"/>
            <p:nvPr/>
          </p:nvSpPr>
          <p:spPr>
            <a:xfrm>
              <a:off x="1557826" y="10490330"/>
              <a:ext cx="1036648" cy="65296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Join a new sports club</a:t>
              </a:r>
            </a:p>
          </p:txBody>
        </p:sp>
        <p:cxnSp>
          <p:nvCxnSpPr>
            <p:cNvPr id="181" name="Straight Arrow Connector 180">
              <a:extLst>
                <a:ext uri="{FF2B5EF4-FFF2-40B4-BE49-F238E27FC236}">
                  <a16:creationId xmlns:a16="http://schemas.microsoft.com/office/drawing/2014/main" id="{9C19DA98-4A89-4EE8-8418-7B7DA6991049}"/>
                </a:ext>
              </a:extLst>
            </p:cNvPr>
            <p:cNvCxnSpPr>
              <a:cxnSpLocks/>
              <a:stCxn id="180" idx="2"/>
            </p:cNvCxnSpPr>
            <p:nvPr/>
          </p:nvCxnSpPr>
          <p:spPr>
            <a:xfrm>
              <a:off x="2076150" y="11143299"/>
              <a:ext cx="0" cy="27549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E6CF41FB-F4E1-4818-99D6-9425E3CC07C5}"/>
              </a:ext>
            </a:extLst>
          </p:cNvPr>
          <p:cNvGrpSpPr/>
          <p:nvPr/>
        </p:nvGrpSpPr>
        <p:grpSpPr>
          <a:xfrm>
            <a:off x="3809388" y="5184855"/>
            <a:ext cx="1303267" cy="828285"/>
            <a:chOff x="1447227" y="10277778"/>
            <a:chExt cx="1303267" cy="828285"/>
          </a:xfrm>
          <a:solidFill>
            <a:srgbClr val="FFFF66"/>
          </a:solidFill>
        </p:grpSpPr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763FC844-FD3F-4940-8709-EADEC766BE52}"/>
                </a:ext>
              </a:extLst>
            </p:cNvPr>
            <p:cNvSpPr txBox="1"/>
            <p:nvPr/>
          </p:nvSpPr>
          <p:spPr>
            <a:xfrm>
              <a:off x="1447227" y="10505899"/>
              <a:ext cx="1303267" cy="600164"/>
            </a:xfrm>
            <a:prstGeom prst="rect">
              <a:avLst/>
            </a:prstGeom>
            <a:grpFill/>
            <a:ln w="1905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Start </a:t>
              </a:r>
              <a:r>
                <a:rPr lang="en-GB" sz="1100" b="1" dirty="0"/>
                <a:t>KS4 GCSE or Cambridge National</a:t>
              </a:r>
              <a:endParaRPr lang="en-GB" sz="1100" dirty="0"/>
            </a:p>
          </p:txBody>
        </p:sp>
        <p:cxnSp>
          <p:nvCxnSpPr>
            <p:cNvPr id="184" name="Straight Arrow Connector 183">
              <a:extLst>
                <a:ext uri="{FF2B5EF4-FFF2-40B4-BE49-F238E27FC236}">
                  <a16:creationId xmlns:a16="http://schemas.microsoft.com/office/drawing/2014/main" id="{AED17EF3-B09B-4942-8DDB-7D8158A046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71019" y="10277778"/>
              <a:ext cx="765" cy="247274"/>
            </a:xfrm>
            <a:prstGeom prst="straightConnector1">
              <a:avLst/>
            </a:prstGeom>
            <a:grpFill/>
            <a:ln w="28575">
              <a:solidFill>
                <a:srgbClr val="FFC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AA2FDD48-536E-47E8-ADFC-5FAA1FB5BC84}"/>
              </a:ext>
            </a:extLst>
          </p:cNvPr>
          <p:cNvGrpSpPr/>
          <p:nvPr/>
        </p:nvGrpSpPr>
        <p:grpSpPr>
          <a:xfrm>
            <a:off x="2373871" y="5302583"/>
            <a:ext cx="1303267" cy="997562"/>
            <a:chOff x="1447227" y="10277778"/>
            <a:chExt cx="1303267" cy="997562"/>
          </a:xfrm>
          <a:solidFill>
            <a:srgbClr val="FFFF66"/>
          </a:solidFill>
        </p:grpSpPr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21F07C29-1469-4F79-A893-F5932BD0D93C}"/>
                </a:ext>
              </a:extLst>
            </p:cNvPr>
            <p:cNvSpPr txBox="1"/>
            <p:nvPr/>
          </p:nvSpPr>
          <p:spPr>
            <a:xfrm>
              <a:off x="1447227" y="10505899"/>
              <a:ext cx="1303267" cy="769441"/>
            </a:xfrm>
            <a:prstGeom prst="rect">
              <a:avLst/>
            </a:prstGeom>
            <a:grpFill/>
            <a:ln w="1905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1" dirty="0"/>
                <a:t>Cambridge National R185 Performance and Leadership </a:t>
              </a:r>
            </a:p>
          </p:txBody>
        </p:sp>
        <p:cxnSp>
          <p:nvCxnSpPr>
            <p:cNvPr id="194" name="Straight Arrow Connector 193">
              <a:extLst>
                <a:ext uri="{FF2B5EF4-FFF2-40B4-BE49-F238E27FC236}">
                  <a16:creationId xmlns:a16="http://schemas.microsoft.com/office/drawing/2014/main" id="{2DBC8D00-62FF-4BF4-8BCA-6CE930CF47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71019" y="10277778"/>
              <a:ext cx="765" cy="247274"/>
            </a:xfrm>
            <a:prstGeom prst="straightConnector1">
              <a:avLst/>
            </a:prstGeom>
            <a:grpFill/>
            <a:ln w="28575">
              <a:solidFill>
                <a:srgbClr val="FFC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5" name="Group 194">
            <a:extLst>
              <a:ext uri="{FF2B5EF4-FFF2-40B4-BE49-F238E27FC236}">
                <a16:creationId xmlns:a16="http://schemas.microsoft.com/office/drawing/2014/main" id="{2B7C34FC-B327-4CB4-B413-B931DF216D23}"/>
              </a:ext>
            </a:extLst>
          </p:cNvPr>
          <p:cNvGrpSpPr/>
          <p:nvPr/>
        </p:nvGrpSpPr>
        <p:grpSpPr>
          <a:xfrm>
            <a:off x="3323815" y="4173772"/>
            <a:ext cx="975440" cy="849044"/>
            <a:chOff x="1494592" y="10505899"/>
            <a:chExt cx="975440" cy="1286649"/>
          </a:xfrm>
          <a:solidFill>
            <a:srgbClr val="FFFF66"/>
          </a:solidFill>
        </p:grpSpPr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6B497BC0-A2E5-40B8-81E9-63FDFD32A72E}"/>
                </a:ext>
              </a:extLst>
            </p:cNvPr>
            <p:cNvSpPr txBox="1"/>
            <p:nvPr/>
          </p:nvSpPr>
          <p:spPr>
            <a:xfrm>
              <a:off x="1494592" y="10505899"/>
              <a:ext cx="975440" cy="909494"/>
            </a:xfrm>
            <a:prstGeom prst="rect">
              <a:avLst/>
            </a:prstGeom>
            <a:grpFill/>
            <a:ln w="1905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1" dirty="0"/>
                <a:t>GCSE PE</a:t>
              </a:r>
            </a:p>
            <a:p>
              <a:pPr algn="ctr"/>
              <a:r>
                <a:rPr lang="en-GB" sz="1100" dirty="0"/>
                <a:t>Anatomy &amp; Physiology</a:t>
              </a:r>
            </a:p>
          </p:txBody>
        </p:sp>
        <p:cxnSp>
          <p:nvCxnSpPr>
            <p:cNvPr id="197" name="Straight Arrow Connector 196">
              <a:extLst>
                <a:ext uri="{FF2B5EF4-FFF2-40B4-BE49-F238E27FC236}">
                  <a16:creationId xmlns:a16="http://schemas.microsoft.com/office/drawing/2014/main" id="{044FE66A-CF1D-4E90-973C-90606E603E22}"/>
                </a:ext>
              </a:extLst>
            </p:cNvPr>
            <p:cNvCxnSpPr>
              <a:cxnSpLocks/>
              <a:stCxn id="196" idx="2"/>
            </p:cNvCxnSpPr>
            <p:nvPr/>
          </p:nvCxnSpPr>
          <p:spPr>
            <a:xfrm flipH="1">
              <a:off x="1975848" y="11415393"/>
              <a:ext cx="6464" cy="377155"/>
            </a:xfrm>
            <a:prstGeom prst="straightConnector1">
              <a:avLst/>
            </a:prstGeom>
            <a:grpFill/>
            <a:ln w="28575">
              <a:solidFill>
                <a:srgbClr val="FFC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BF013FDE-9498-4156-8CC6-81C9FBCC0762}"/>
              </a:ext>
            </a:extLst>
          </p:cNvPr>
          <p:cNvGrpSpPr/>
          <p:nvPr/>
        </p:nvGrpSpPr>
        <p:grpSpPr>
          <a:xfrm>
            <a:off x="633763" y="4471096"/>
            <a:ext cx="997992" cy="1031560"/>
            <a:chOff x="1431065" y="10320216"/>
            <a:chExt cx="997992" cy="1031560"/>
          </a:xfrm>
          <a:solidFill>
            <a:srgbClr val="FFFF66"/>
          </a:solidFill>
        </p:grpSpPr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3ECE99D6-149A-4671-A298-D3C3385C45F7}"/>
                </a:ext>
              </a:extLst>
            </p:cNvPr>
            <p:cNvSpPr txBox="1"/>
            <p:nvPr/>
          </p:nvSpPr>
          <p:spPr>
            <a:xfrm>
              <a:off x="1431065" y="10413057"/>
              <a:ext cx="997992" cy="938719"/>
            </a:xfrm>
            <a:prstGeom prst="rect">
              <a:avLst/>
            </a:prstGeom>
            <a:grpFill/>
            <a:ln w="1905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1" dirty="0"/>
                <a:t>Cambridge National R186 Sport and the media</a:t>
              </a:r>
              <a:endParaRPr lang="en-GB" sz="1100" dirty="0"/>
            </a:p>
          </p:txBody>
        </p:sp>
        <p:cxnSp>
          <p:nvCxnSpPr>
            <p:cNvPr id="203" name="Straight Arrow Connector 202">
              <a:extLst>
                <a:ext uri="{FF2B5EF4-FFF2-40B4-BE49-F238E27FC236}">
                  <a16:creationId xmlns:a16="http://schemas.microsoft.com/office/drawing/2014/main" id="{816E8AC6-8D1F-43B6-A31D-7E6F7F47182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16525" y="10320216"/>
              <a:ext cx="129085" cy="185683"/>
            </a:xfrm>
            <a:prstGeom prst="straightConnector1">
              <a:avLst/>
            </a:prstGeom>
            <a:grpFill/>
            <a:ln w="28575">
              <a:solidFill>
                <a:srgbClr val="FFC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C5D56F3F-B51D-4146-82C8-77447B3D8641}"/>
              </a:ext>
            </a:extLst>
          </p:cNvPr>
          <p:cNvGrpSpPr/>
          <p:nvPr/>
        </p:nvGrpSpPr>
        <p:grpSpPr>
          <a:xfrm>
            <a:off x="1750982" y="3987872"/>
            <a:ext cx="893821" cy="871410"/>
            <a:chOff x="1421992" y="11402204"/>
            <a:chExt cx="893821" cy="1320543"/>
          </a:xfrm>
          <a:solidFill>
            <a:srgbClr val="FFFF66"/>
          </a:solidFill>
        </p:grpSpPr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EEE8D8B6-9988-457C-930D-83D803DEB77A}"/>
                </a:ext>
              </a:extLst>
            </p:cNvPr>
            <p:cNvSpPr txBox="1"/>
            <p:nvPr/>
          </p:nvSpPr>
          <p:spPr>
            <a:xfrm>
              <a:off x="1421992" y="11402204"/>
              <a:ext cx="893821" cy="909494"/>
            </a:xfrm>
            <a:prstGeom prst="rect">
              <a:avLst/>
            </a:prstGeom>
            <a:grpFill/>
            <a:ln w="1905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Take part</a:t>
              </a:r>
            </a:p>
            <a:p>
              <a:pPr algn="ctr"/>
              <a:r>
                <a:rPr lang="en-GB" sz="1100" dirty="0"/>
                <a:t>In my final </a:t>
              </a:r>
            </a:p>
            <a:p>
              <a:pPr algn="ctr"/>
              <a:r>
                <a:rPr lang="en-GB" sz="1100" dirty="0"/>
                <a:t>Sports Day </a:t>
              </a:r>
            </a:p>
          </p:txBody>
        </p:sp>
        <p:cxnSp>
          <p:nvCxnSpPr>
            <p:cNvPr id="208" name="Straight Arrow Connector 207">
              <a:extLst>
                <a:ext uri="{FF2B5EF4-FFF2-40B4-BE49-F238E27FC236}">
                  <a16:creationId xmlns:a16="http://schemas.microsoft.com/office/drawing/2014/main" id="{09A91E39-8FF8-47FC-854D-727BC34B41EF}"/>
                </a:ext>
              </a:extLst>
            </p:cNvPr>
            <p:cNvCxnSpPr>
              <a:cxnSpLocks/>
              <a:stCxn id="207" idx="2"/>
            </p:cNvCxnSpPr>
            <p:nvPr/>
          </p:nvCxnSpPr>
          <p:spPr>
            <a:xfrm>
              <a:off x="1868903" y="12311698"/>
              <a:ext cx="15766" cy="411049"/>
            </a:xfrm>
            <a:prstGeom prst="straightConnector1">
              <a:avLst/>
            </a:prstGeom>
            <a:grpFill/>
            <a:ln w="28575">
              <a:solidFill>
                <a:srgbClr val="FFC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0" name="Group 219">
            <a:extLst>
              <a:ext uri="{FF2B5EF4-FFF2-40B4-BE49-F238E27FC236}">
                <a16:creationId xmlns:a16="http://schemas.microsoft.com/office/drawing/2014/main" id="{74DB4B5F-9904-43A1-B96F-2B05CAF8B021}"/>
              </a:ext>
            </a:extLst>
          </p:cNvPr>
          <p:cNvGrpSpPr/>
          <p:nvPr/>
        </p:nvGrpSpPr>
        <p:grpSpPr>
          <a:xfrm>
            <a:off x="759396" y="5181561"/>
            <a:ext cx="1443277" cy="998225"/>
            <a:chOff x="906932" y="10059939"/>
            <a:chExt cx="1443277" cy="998225"/>
          </a:xfrm>
          <a:solidFill>
            <a:srgbClr val="FFFF66"/>
          </a:solidFill>
        </p:grpSpPr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id="{5666B0F1-DB8F-44B6-BA6C-0B03793053A0}"/>
                </a:ext>
              </a:extLst>
            </p:cNvPr>
            <p:cNvSpPr txBox="1"/>
            <p:nvPr/>
          </p:nvSpPr>
          <p:spPr>
            <a:xfrm>
              <a:off x="906932" y="10458000"/>
              <a:ext cx="1443277" cy="600164"/>
            </a:xfrm>
            <a:prstGeom prst="rect">
              <a:avLst/>
            </a:prstGeom>
            <a:grpFill/>
            <a:ln w="1905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1" dirty="0"/>
                <a:t>GCSE PE</a:t>
              </a:r>
            </a:p>
            <a:p>
              <a:pPr algn="ctr"/>
              <a:r>
                <a:rPr lang="en-GB" sz="1100" dirty="0"/>
                <a:t>Movement Analysis,</a:t>
              </a:r>
            </a:p>
            <a:p>
              <a:pPr algn="ctr"/>
              <a:r>
                <a:rPr lang="en-GB" sz="1100" dirty="0"/>
                <a:t>Training Methods</a:t>
              </a:r>
            </a:p>
          </p:txBody>
        </p:sp>
        <p:cxnSp>
          <p:nvCxnSpPr>
            <p:cNvPr id="222" name="Straight Arrow Connector 221">
              <a:extLst>
                <a:ext uri="{FF2B5EF4-FFF2-40B4-BE49-F238E27FC236}">
                  <a16:creationId xmlns:a16="http://schemas.microsoft.com/office/drawing/2014/main" id="{DA494016-56FF-49E6-8CD4-93FAFDAF415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97934" y="10059939"/>
              <a:ext cx="10886" cy="413983"/>
            </a:xfrm>
            <a:prstGeom prst="straightConnector1">
              <a:avLst/>
            </a:prstGeom>
            <a:grpFill/>
            <a:ln w="28575">
              <a:solidFill>
                <a:srgbClr val="FFC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1" name="Group 230">
            <a:extLst>
              <a:ext uri="{FF2B5EF4-FFF2-40B4-BE49-F238E27FC236}">
                <a16:creationId xmlns:a16="http://schemas.microsoft.com/office/drawing/2014/main" id="{4E76A6B8-FEDB-4351-A65F-55157F0968E2}"/>
              </a:ext>
            </a:extLst>
          </p:cNvPr>
          <p:cNvGrpSpPr/>
          <p:nvPr/>
        </p:nvGrpSpPr>
        <p:grpSpPr>
          <a:xfrm>
            <a:off x="1668186" y="2157066"/>
            <a:ext cx="975440" cy="806332"/>
            <a:chOff x="1783759" y="10311833"/>
            <a:chExt cx="975440" cy="1221923"/>
          </a:xfrm>
          <a:solidFill>
            <a:srgbClr val="FF66FF"/>
          </a:solidFill>
        </p:grpSpPr>
        <p:sp>
          <p:nvSpPr>
            <p:cNvPr id="232" name="TextBox 231">
              <a:extLst>
                <a:ext uri="{FF2B5EF4-FFF2-40B4-BE49-F238E27FC236}">
                  <a16:creationId xmlns:a16="http://schemas.microsoft.com/office/drawing/2014/main" id="{02B6B224-D3E0-482F-B0F2-539E868E8574}"/>
                </a:ext>
              </a:extLst>
            </p:cNvPr>
            <p:cNvSpPr txBox="1"/>
            <p:nvPr/>
          </p:nvSpPr>
          <p:spPr>
            <a:xfrm>
              <a:off x="1783759" y="10311833"/>
              <a:ext cx="975440" cy="652970"/>
            </a:xfrm>
            <a:prstGeom prst="rect">
              <a:avLst/>
            </a:prstGeom>
            <a:grpFill/>
            <a:ln w="19050">
              <a:solidFill>
                <a:srgbClr val="CC00CC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Chose core PE pathway</a:t>
              </a:r>
            </a:p>
          </p:txBody>
        </p:sp>
        <p:cxnSp>
          <p:nvCxnSpPr>
            <p:cNvPr id="233" name="Straight Arrow Connector 232">
              <a:extLst>
                <a:ext uri="{FF2B5EF4-FFF2-40B4-BE49-F238E27FC236}">
                  <a16:creationId xmlns:a16="http://schemas.microsoft.com/office/drawing/2014/main" id="{7AA5FFEC-033F-4FF6-A0BB-434434A9AEFD}"/>
                </a:ext>
              </a:extLst>
            </p:cNvPr>
            <p:cNvCxnSpPr>
              <a:cxnSpLocks/>
              <a:stCxn id="232" idx="2"/>
            </p:cNvCxnSpPr>
            <p:nvPr/>
          </p:nvCxnSpPr>
          <p:spPr>
            <a:xfrm>
              <a:off x="2271479" y="10964803"/>
              <a:ext cx="1851" cy="568953"/>
            </a:xfrm>
            <a:prstGeom prst="straightConnector1">
              <a:avLst/>
            </a:prstGeom>
            <a:grpFill/>
            <a:ln w="28575">
              <a:solidFill>
                <a:srgbClr val="CC00CC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4" name="Group 233">
            <a:extLst>
              <a:ext uri="{FF2B5EF4-FFF2-40B4-BE49-F238E27FC236}">
                <a16:creationId xmlns:a16="http://schemas.microsoft.com/office/drawing/2014/main" id="{6C37D8AA-DBDA-4962-8335-1CCA6BA6880D}"/>
              </a:ext>
            </a:extLst>
          </p:cNvPr>
          <p:cNvGrpSpPr/>
          <p:nvPr/>
        </p:nvGrpSpPr>
        <p:grpSpPr>
          <a:xfrm>
            <a:off x="2302696" y="3111996"/>
            <a:ext cx="1303267" cy="997562"/>
            <a:chOff x="1447227" y="10277778"/>
            <a:chExt cx="1303267" cy="997562"/>
          </a:xfrm>
          <a:solidFill>
            <a:srgbClr val="FF66FF"/>
          </a:solidFill>
        </p:grpSpPr>
        <p:sp>
          <p:nvSpPr>
            <p:cNvPr id="235" name="TextBox 234">
              <a:extLst>
                <a:ext uri="{FF2B5EF4-FFF2-40B4-BE49-F238E27FC236}">
                  <a16:creationId xmlns:a16="http://schemas.microsoft.com/office/drawing/2014/main" id="{6232369C-7BE7-47B8-932C-96CA7AD66047}"/>
                </a:ext>
              </a:extLst>
            </p:cNvPr>
            <p:cNvSpPr txBox="1"/>
            <p:nvPr/>
          </p:nvSpPr>
          <p:spPr>
            <a:xfrm>
              <a:off x="1447227" y="10505899"/>
              <a:ext cx="1303267" cy="769441"/>
            </a:xfrm>
            <a:prstGeom prst="rect">
              <a:avLst/>
            </a:prstGeom>
            <a:grpFill/>
            <a:ln w="19050">
              <a:solidFill>
                <a:srgbClr val="CC00CC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1" dirty="0"/>
                <a:t>Cambridge National R184 Contemporary issues exam </a:t>
              </a:r>
            </a:p>
          </p:txBody>
        </p:sp>
        <p:cxnSp>
          <p:nvCxnSpPr>
            <p:cNvPr id="236" name="Straight Arrow Connector 235">
              <a:extLst>
                <a:ext uri="{FF2B5EF4-FFF2-40B4-BE49-F238E27FC236}">
                  <a16:creationId xmlns:a16="http://schemas.microsoft.com/office/drawing/2014/main" id="{AF4AA7A4-91A6-4402-9DE6-ADAF6106F21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71019" y="10277778"/>
              <a:ext cx="765" cy="247274"/>
            </a:xfrm>
            <a:prstGeom prst="straightConnector1">
              <a:avLst/>
            </a:prstGeom>
            <a:grpFill/>
            <a:ln w="28575">
              <a:solidFill>
                <a:srgbClr val="CC00CC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7" name="Group 236">
            <a:extLst>
              <a:ext uri="{FF2B5EF4-FFF2-40B4-BE49-F238E27FC236}">
                <a16:creationId xmlns:a16="http://schemas.microsoft.com/office/drawing/2014/main" id="{C1D70BE0-4449-4786-B905-1D3028E033F7}"/>
              </a:ext>
            </a:extLst>
          </p:cNvPr>
          <p:cNvGrpSpPr/>
          <p:nvPr/>
        </p:nvGrpSpPr>
        <p:grpSpPr>
          <a:xfrm>
            <a:off x="2946590" y="1930856"/>
            <a:ext cx="1745895" cy="900035"/>
            <a:chOff x="2367248" y="9920454"/>
            <a:chExt cx="1745895" cy="1864757"/>
          </a:xfrm>
          <a:solidFill>
            <a:srgbClr val="FF66FF"/>
          </a:solidFill>
        </p:grpSpPr>
        <p:sp>
          <p:nvSpPr>
            <p:cNvPr id="238" name="TextBox 237">
              <a:extLst>
                <a:ext uri="{FF2B5EF4-FFF2-40B4-BE49-F238E27FC236}">
                  <a16:creationId xmlns:a16="http://schemas.microsoft.com/office/drawing/2014/main" id="{8D9B3852-408D-4393-99C6-64F5D61B484D}"/>
                </a:ext>
              </a:extLst>
            </p:cNvPr>
            <p:cNvSpPr txBox="1"/>
            <p:nvPr/>
          </p:nvSpPr>
          <p:spPr>
            <a:xfrm>
              <a:off x="2367248" y="9920454"/>
              <a:ext cx="1745895" cy="1243463"/>
            </a:xfrm>
            <a:prstGeom prst="rect">
              <a:avLst/>
            </a:prstGeom>
            <a:grpFill/>
            <a:ln w="19050">
              <a:solidFill>
                <a:srgbClr val="CC00CC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1" dirty="0"/>
                <a:t>GCSE PE</a:t>
              </a:r>
            </a:p>
            <a:p>
              <a:pPr algn="ctr"/>
              <a:r>
                <a:rPr lang="en-GB" sz="1100" dirty="0"/>
                <a:t>Socio-Cultural Influences, Engagement patterns</a:t>
              </a:r>
            </a:p>
          </p:txBody>
        </p:sp>
        <p:cxnSp>
          <p:nvCxnSpPr>
            <p:cNvPr id="239" name="Straight Arrow Connector 238">
              <a:extLst>
                <a:ext uri="{FF2B5EF4-FFF2-40B4-BE49-F238E27FC236}">
                  <a16:creationId xmlns:a16="http://schemas.microsoft.com/office/drawing/2014/main" id="{A8924D93-340D-4493-B081-946C0F081000}"/>
                </a:ext>
              </a:extLst>
            </p:cNvPr>
            <p:cNvCxnSpPr>
              <a:cxnSpLocks/>
              <a:stCxn id="238" idx="2"/>
            </p:cNvCxnSpPr>
            <p:nvPr/>
          </p:nvCxnSpPr>
          <p:spPr>
            <a:xfrm>
              <a:off x="3240196" y="11163917"/>
              <a:ext cx="0" cy="621294"/>
            </a:xfrm>
            <a:prstGeom prst="straightConnector1">
              <a:avLst/>
            </a:prstGeom>
            <a:grpFill/>
            <a:ln w="28575">
              <a:solidFill>
                <a:srgbClr val="CC00CC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7" name="Group 246">
            <a:extLst>
              <a:ext uri="{FF2B5EF4-FFF2-40B4-BE49-F238E27FC236}">
                <a16:creationId xmlns:a16="http://schemas.microsoft.com/office/drawing/2014/main" id="{15C7D082-DF63-43A7-8771-C1F73CC97FF5}"/>
              </a:ext>
            </a:extLst>
          </p:cNvPr>
          <p:cNvGrpSpPr/>
          <p:nvPr/>
        </p:nvGrpSpPr>
        <p:grpSpPr>
          <a:xfrm>
            <a:off x="4586876" y="3239973"/>
            <a:ext cx="1129842" cy="1032193"/>
            <a:chOff x="1849159" y="10318523"/>
            <a:chExt cx="1129842" cy="1032193"/>
          </a:xfrm>
          <a:solidFill>
            <a:srgbClr val="FF66FF"/>
          </a:solidFill>
        </p:grpSpPr>
        <p:sp>
          <p:nvSpPr>
            <p:cNvPr id="248" name="TextBox 247">
              <a:extLst>
                <a:ext uri="{FF2B5EF4-FFF2-40B4-BE49-F238E27FC236}">
                  <a16:creationId xmlns:a16="http://schemas.microsoft.com/office/drawing/2014/main" id="{F5352497-A395-4F11-89CA-044AF8B5DF26}"/>
                </a:ext>
              </a:extLst>
            </p:cNvPr>
            <p:cNvSpPr txBox="1"/>
            <p:nvPr/>
          </p:nvSpPr>
          <p:spPr>
            <a:xfrm>
              <a:off x="1849159" y="10581275"/>
              <a:ext cx="1129842" cy="769441"/>
            </a:xfrm>
            <a:prstGeom prst="rect">
              <a:avLst/>
            </a:prstGeom>
            <a:grpFill/>
            <a:ln w="19050">
              <a:solidFill>
                <a:srgbClr val="CC00CC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1" dirty="0"/>
                <a:t>GCSE PE</a:t>
              </a:r>
            </a:p>
            <a:p>
              <a:pPr algn="ctr"/>
              <a:r>
                <a:rPr lang="en-GB" sz="1100" dirty="0"/>
                <a:t>Sports Psychology</a:t>
              </a:r>
            </a:p>
            <a:p>
              <a:pPr algn="ctr"/>
              <a:endParaRPr lang="en-GB" sz="1100" dirty="0"/>
            </a:p>
          </p:txBody>
        </p:sp>
        <p:cxnSp>
          <p:nvCxnSpPr>
            <p:cNvPr id="249" name="Straight Arrow Connector 248">
              <a:extLst>
                <a:ext uri="{FF2B5EF4-FFF2-40B4-BE49-F238E27FC236}">
                  <a16:creationId xmlns:a16="http://schemas.microsoft.com/office/drawing/2014/main" id="{F7FAC51F-9BC4-4EBE-9566-76264941ED9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14080" y="10318523"/>
              <a:ext cx="0" cy="252560"/>
            </a:xfrm>
            <a:prstGeom prst="straightConnector1">
              <a:avLst/>
            </a:prstGeom>
            <a:grpFill/>
            <a:ln w="28575">
              <a:solidFill>
                <a:srgbClr val="CC00CC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9" name="Group 258">
            <a:extLst>
              <a:ext uri="{FF2B5EF4-FFF2-40B4-BE49-F238E27FC236}">
                <a16:creationId xmlns:a16="http://schemas.microsoft.com/office/drawing/2014/main" id="{A833407F-A7CE-4D4D-ABA4-42B08CB10D99}"/>
              </a:ext>
            </a:extLst>
          </p:cNvPr>
          <p:cNvGrpSpPr/>
          <p:nvPr/>
        </p:nvGrpSpPr>
        <p:grpSpPr>
          <a:xfrm>
            <a:off x="5340440" y="2654273"/>
            <a:ext cx="1408927" cy="430887"/>
            <a:chOff x="1868992" y="7928103"/>
            <a:chExt cx="1287747" cy="430887"/>
          </a:xfrm>
          <a:solidFill>
            <a:srgbClr val="FF66FF"/>
          </a:solidFill>
        </p:grpSpPr>
        <p:sp>
          <p:nvSpPr>
            <p:cNvPr id="260" name="TextBox 259">
              <a:extLst>
                <a:ext uri="{FF2B5EF4-FFF2-40B4-BE49-F238E27FC236}">
                  <a16:creationId xmlns:a16="http://schemas.microsoft.com/office/drawing/2014/main" id="{3880D938-CE88-4C1E-AAFB-6257EEBCBEA5}"/>
                </a:ext>
              </a:extLst>
            </p:cNvPr>
            <p:cNvSpPr txBox="1"/>
            <p:nvPr/>
          </p:nvSpPr>
          <p:spPr>
            <a:xfrm>
              <a:off x="2007326" y="7928103"/>
              <a:ext cx="1149413" cy="430887"/>
            </a:xfrm>
            <a:prstGeom prst="rect">
              <a:avLst/>
            </a:prstGeom>
            <a:grpFill/>
            <a:ln w="19050">
              <a:solidFill>
                <a:srgbClr val="CC00CC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1" dirty="0"/>
                <a:t>GCSE PE</a:t>
              </a:r>
            </a:p>
            <a:p>
              <a:pPr algn="ctr"/>
              <a:r>
                <a:rPr lang="en-GB" sz="1100" dirty="0"/>
                <a:t>Commercialisation</a:t>
              </a:r>
            </a:p>
          </p:txBody>
        </p:sp>
        <p:cxnSp>
          <p:nvCxnSpPr>
            <p:cNvPr id="261" name="Straight Arrow Connector 260">
              <a:extLst>
                <a:ext uri="{FF2B5EF4-FFF2-40B4-BE49-F238E27FC236}">
                  <a16:creationId xmlns:a16="http://schemas.microsoft.com/office/drawing/2014/main" id="{F7D0C7E0-A57E-4177-8326-42292FE00AEB}"/>
                </a:ext>
              </a:extLst>
            </p:cNvPr>
            <p:cNvCxnSpPr>
              <a:cxnSpLocks/>
              <a:stCxn id="260" idx="1"/>
            </p:cNvCxnSpPr>
            <p:nvPr/>
          </p:nvCxnSpPr>
          <p:spPr>
            <a:xfrm flipH="1" flipV="1">
              <a:off x="1868992" y="8102092"/>
              <a:ext cx="138334" cy="41455"/>
            </a:xfrm>
            <a:prstGeom prst="straightConnector1">
              <a:avLst/>
            </a:prstGeom>
            <a:grpFill/>
            <a:ln w="28575">
              <a:solidFill>
                <a:srgbClr val="CC00CC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2" name="Group 261">
            <a:extLst>
              <a:ext uri="{FF2B5EF4-FFF2-40B4-BE49-F238E27FC236}">
                <a16:creationId xmlns:a16="http://schemas.microsoft.com/office/drawing/2014/main" id="{F6D64F4A-0BDF-4174-8E28-088271F70995}"/>
              </a:ext>
            </a:extLst>
          </p:cNvPr>
          <p:cNvGrpSpPr/>
          <p:nvPr/>
        </p:nvGrpSpPr>
        <p:grpSpPr>
          <a:xfrm>
            <a:off x="5542399" y="893481"/>
            <a:ext cx="1286039" cy="600164"/>
            <a:chOff x="1704948" y="10628694"/>
            <a:chExt cx="1286039" cy="1160726"/>
          </a:xfrm>
          <a:solidFill>
            <a:srgbClr val="FF66FF"/>
          </a:solidFill>
        </p:grpSpPr>
        <p:sp>
          <p:nvSpPr>
            <p:cNvPr id="263" name="TextBox 262">
              <a:extLst>
                <a:ext uri="{FF2B5EF4-FFF2-40B4-BE49-F238E27FC236}">
                  <a16:creationId xmlns:a16="http://schemas.microsoft.com/office/drawing/2014/main" id="{A11A4121-2C2D-460C-B74D-5A7468002EE9}"/>
                </a:ext>
              </a:extLst>
            </p:cNvPr>
            <p:cNvSpPr txBox="1"/>
            <p:nvPr/>
          </p:nvSpPr>
          <p:spPr>
            <a:xfrm>
              <a:off x="1954338" y="10628694"/>
              <a:ext cx="1036649" cy="1160726"/>
            </a:xfrm>
            <a:prstGeom prst="rect">
              <a:avLst/>
            </a:prstGeom>
            <a:grpFill/>
            <a:ln w="19050">
              <a:solidFill>
                <a:srgbClr val="CC00CC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1" dirty="0"/>
                <a:t>GCSE  PE</a:t>
              </a:r>
            </a:p>
            <a:p>
              <a:pPr algn="ctr"/>
              <a:r>
                <a:rPr lang="en-GB" sz="1100" dirty="0"/>
                <a:t>Practical </a:t>
              </a:r>
            </a:p>
            <a:p>
              <a:pPr algn="ctr"/>
              <a:r>
                <a:rPr lang="en-GB" sz="1100" dirty="0"/>
                <a:t>Moderation</a:t>
              </a:r>
            </a:p>
          </p:txBody>
        </p:sp>
        <p:cxnSp>
          <p:nvCxnSpPr>
            <p:cNvPr id="264" name="Straight Arrow Connector 263">
              <a:extLst>
                <a:ext uri="{FF2B5EF4-FFF2-40B4-BE49-F238E27FC236}">
                  <a16:creationId xmlns:a16="http://schemas.microsoft.com/office/drawing/2014/main" id="{3222D3F9-19E6-48A7-BB8A-DEFE9ADCE00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04948" y="11221181"/>
              <a:ext cx="305125" cy="2"/>
            </a:xfrm>
            <a:prstGeom prst="straightConnector1">
              <a:avLst/>
            </a:prstGeom>
            <a:grpFill/>
            <a:ln w="28575">
              <a:solidFill>
                <a:srgbClr val="CC00CC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9" name="Group 268">
            <a:extLst>
              <a:ext uri="{FF2B5EF4-FFF2-40B4-BE49-F238E27FC236}">
                <a16:creationId xmlns:a16="http://schemas.microsoft.com/office/drawing/2014/main" id="{5F62EC6E-FE6E-45DF-878B-DCDA835680E6}"/>
              </a:ext>
            </a:extLst>
          </p:cNvPr>
          <p:cNvGrpSpPr/>
          <p:nvPr/>
        </p:nvGrpSpPr>
        <p:grpSpPr>
          <a:xfrm>
            <a:off x="3336180" y="870785"/>
            <a:ext cx="1845168" cy="956172"/>
            <a:chOff x="1462378" y="10260153"/>
            <a:chExt cx="1129842" cy="1150771"/>
          </a:xfrm>
          <a:solidFill>
            <a:srgbClr val="FF66FF"/>
          </a:solidFill>
        </p:grpSpPr>
        <p:sp>
          <p:nvSpPr>
            <p:cNvPr id="270" name="TextBox 269">
              <a:extLst>
                <a:ext uri="{FF2B5EF4-FFF2-40B4-BE49-F238E27FC236}">
                  <a16:creationId xmlns:a16="http://schemas.microsoft.com/office/drawing/2014/main" id="{F41FC465-7BCC-4D27-9150-49A5CBFE918E}"/>
                </a:ext>
              </a:extLst>
            </p:cNvPr>
            <p:cNvSpPr txBox="1"/>
            <p:nvPr/>
          </p:nvSpPr>
          <p:spPr>
            <a:xfrm>
              <a:off x="1462378" y="10489855"/>
              <a:ext cx="1129842" cy="921069"/>
            </a:xfrm>
            <a:prstGeom prst="rect">
              <a:avLst/>
            </a:prstGeom>
            <a:grpFill/>
            <a:ln w="19050">
              <a:solidFill>
                <a:srgbClr val="CC00CC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1" dirty="0"/>
                <a:t>GCSE and CN PE</a:t>
              </a:r>
            </a:p>
            <a:p>
              <a:pPr algn="ctr"/>
              <a:r>
                <a:rPr lang="en-GB" sz="1100" dirty="0"/>
                <a:t>GCSE PE - Examinations x2</a:t>
              </a:r>
            </a:p>
            <a:p>
              <a:pPr algn="ctr"/>
              <a:r>
                <a:rPr lang="en-GB" sz="1100" dirty="0"/>
                <a:t>Cambridge National- 1 exam</a:t>
              </a:r>
            </a:p>
          </p:txBody>
        </p:sp>
        <p:cxnSp>
          <p:nvCxnSpPr>
            <p:cNvPr id="271" name="Straight Arrow Connector 270">
              <a:extLst>
                <a:ext uri="{FF2B5EF4-FFF2-40B4-BE49-F238E27FC236}">
                  <a16:creationId xmlns:a16="http://schemas.microsoft.com/office/drawing/2014/main" id="{9976D8FE-1CEE-4CA8-9FAE-F566FC62D5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3469" y="10260153"/>
              <a:ext cx="0" cy="270134"/>
            </a:xfrm>
            <a:prstGeom prst="straightConnector1">
              <a:avLst/>
            </a:prstGeom>
            <a:grpFill/>
            <a:ln w="28575">
              <a:solidFill>
                <a:srgbClr val="CC00CC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74" name="Picture 273">
            <a:extLst>
              <a:ext uri="{FF2B5EF4-FFF2-40B4-BE49-F238E27FC236}">
                <a16:creationId xmlns:a16="http://schemas.microsoft.com/office/drawing/2014/main" id="{F1DC9E0C-B02C-4F5D-B126-7F10BAACFE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080" y="378247"/>
            <a:ext cx="1219524" cy="1136834"/>
          </a:xfrm>
          <a:prstGeom prst="rect">
            <a:avLst/>
          </a:prstGeom>
        </p:spPr>
      </p:pic>
      <p:pic>
        <p:nvPicPr>
          <p:cNvPr id="275" name="Picture 274">
            <a:extLst>
              <a:ext uri="{FF2B5EF4-FFF2-40B4-BE49-F238E27FC236}">
                <a16:creationId xmlns:a16="http://schemas.microsoft.com/office/drawing/2014/main" id="{3726B5AF-4BB1-42FF-9DA5-64F197EFDD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003" y="703674"/>
            <a:ext cx="2132912" cy="621821"/>
          </a:xfrm>
          <a:prstGeom prst="rect">
            <a:avLst/>
          </a:prstGeom>
        </p:spPr>
      </p:pic>
      <p:sp>
        <p:nvSpPr>
          <p:cNvPr id="276" name="Rectangle 275">
            <a:extLst>
              <a:ext uri="{FF2B5EF4-FFF2-40B4-BE49-F238E27FC236}">
                <a16:creationId xmlns:a16="http://schemas.microsoft.com/office/drawing/2014/main" id="{214EA81E-CE9D-44A1-A7C0-305D158F4B9E}"/>
              </a:ext>
            </a:extLst>
          </p:cNvPr>
          <p:cNvSpPr/>
          <p:nvPr/>
        </p:nvSpPr>
        <p:spPr>
          <a:xfrm>
            <a:off x="1973789" y="1388560"/>
            <a:ext cx="583689" cy="3318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artoon Sports Day Images, Stock Photos &amp; Vectors | Shutterstock">
            <a:extLst>
              <a:ext uri="{FF2B5EF4-FFF2-40B4-BE49-F238E27FC236}">
                <a16:creationId xmlns:a16="http://schemas.microsoft.com/office/drawing/2014/main" id="{B4364F09-1E22-4F6E-A5EE-DB18E53586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603"/>
          <a:stretch/>
        </p:blipFill>
        <p:spPr bwMode="auto">
          <a:xfrm>
            <a:off x="5930372" y="11325527"/>
            <a:ext cx="854185" cy="676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e Kit 1 Illustration - Twinkl">
            <a:extLst>
              <a:ext uri="{FF2B5EF4-FFF2-40B4-BE49-F238E27FC236}">
                <a16:creationId xmlns:a16="http://schemas.microsoft.com/office/drawing/2014/main" id="{4638969D-9048-451F-A88B-2026BE7C2B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81" r="20051" b="3345"/>
          <a:stretch/>
        </p:blipFill>
        <p:spPr bwMode="auto">
          <a:xfrm>
            <a:off x="1389983" y="9929664"/>
            <a:ext cx="633096" cy="51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Girl Soccer Cartoon Images, Stock Photos &amp; Vectors | Shutterstock">
            <a:extLst>
              <a:ext uri="{FF2B5EF4-FFF2-40B4-BE49-F238E27FC236}">
                <a16:creationId xmlns:a16="http://schemas.microsoft.com/office/drawing/2014/main" id="{0466E08F-49F6-485E-8F44-35AE739A9F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27"/>
          <a:stretch/>
        </p:blipFill>
        <p:spPr bwMode="auto">
          <a:xfrm>
            <a:off x="123110" y="7600624"/>
            <a:ext cx="810432" cy="483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Volleyball Cartoon 1590*2196 transprent Png Free Download - Yellow ...">
            <a:extLst>
              <a:ext uri="{FF2B5EF4-FFF2-40B4-BE49-F238E27FC236}">
                <a16:creationId xmlns:a16="http://schemas.microsoft.com/office/drawing/2014/main" id="{7BAB82A9-5456-42C8-9C39-D5476DB32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358" y="9944561"/>
            <a:ext cx="490199" cy="67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Ballerina In Blue Dress. Vector Illustration Of A Dancing Child In ...">
            <a:extLst>
              <a:ext uri="{FF2B5EF4-FFF2-40B4-BE49-F238E27FC236}">
                <a16:creationId xmlns:a16="http://schemas.microsoft.com/office/drawing/2014/main" id="{3FDDEE3C-635C-4DD1-BD5E-75BFFD0E79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09" r="23511" b="8788"/>
          <a:stretch/>
        </p:blipFill>
        <p:spPr bwMode="auto">
          <a:xfrm>
            <a:off x="2354963" y="8145800"/>
            <a:ext cx="405030" cy="660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25D726A-0549-440C-8F56-9C733BB2E0B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6719" y="7882159"/>
            <a:ext cx="876388" cy="642239"/>
          </a:xfrm>
          <a:prstGeom prst="rect">
            <a:avLst/>
          </a:prstGeom>
        </p:spPr>
      </p:pic>
      <p:pic>
        <p:nvPicPr>
          <p:cNvPr id="1036" name="Picture 12" descr="Cartoon Trophy Images, Stock Photos &amp; Ve #872864 - PNG Images - PNGio">
            <a:extLst>
              <a:ext uri="{FF2B5EF4-FFF2-40B4-BE49-F238E27FC236}">
                <a16:creationId xmlns:a16="http://schemas.microsoft.com/office/drawing/2014/main" id="{5F5D59A4-0D56-46A0-B85F-8CB386DB8C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08"/>
          <a:stretch/>
        </p:blipFill>
        <p:spPr bwMode="auto">
          <a:xfrm>
            <a:off x="436277" y="6550218"/>
            <a:ext cx="524952" cy="691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F1080DD-9696-414E-AACC-EAD74D7C9455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60"/>
          <a:stretch/>
        </p:blipFill>
        <p:spPr>
          <a:xfrm>
            <a:off x="3819538" y="6105249"/>
            <a:ext cx="826275" cy="545809"/>
          </a:xfrm>
          <a:prstGeom prst="rect">
            <a:avLst/>
          </a:prstGeom>
        </p:spPr>
      </p:pic>
      <p:pic>
        <p:nvPicPr>
          <p:cNvPr id="1040" name="Picture 16" descr="cartoon-laptop-computer-1408040 - Huyton with Roby CofE Primary School">
            <a:extLst>
              <a:ext uri="{FF2B5EF4-FFF2-40B4-BE49-F238E27FC236}">
                <a16:creationId xmlns:a16="http://schemas.microsoft.com/office/drawing/2014/main" id="{ADE0E43A-DFDD-4D08-86A5-60E1314086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361" y="3898419"/>
            <a:ext cx="624698" cy="5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Label the Skeleton Activity Sheet for Ezekiel Bible Lesson for ...">
            <a:extLst>
              <a:ext uri="{FF2B5EF4-FFF2-40B4-BE49-F238E27FC236}">
                <a16:creationId xmlns:a16="http://schemas.microsoft.com/office/drawing/2014/main" id="{EA55C86B-F5D5-4E04-BD2A-A6095E38FA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513" y="3330097"/>
            <a:ext cx="665528" cy="846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Beliefs Simple Preparations Fruits Vegetables Grains - Fruit ...">
            <a:extLst>
              <a:ext uri="{FF2B5EF4-FFF2-40B4-BE49-F238E27FC236}">
                <a16:creationId xmlns:a16="http://schemas.microsoft.com/office/drawing/2014/main" id="{F821C826-2FF5-4692-AAF4-D1C1282BD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289" y="4246433"/>
            <a:ext cx="560805" cy="409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clipart race marathon finish line - Google Search | Finish line ...">
            <a:extLst>
              <a:ext uri="{FF2B5EF4-FFF2-40B4-BE49-F238E27FC236}">
                <a16:creationId xmlns:a16="http://schemas.microsoft.com/office/drawing/2014/main" id="{EF6FB7E1-90AA-4081-B872-2F9B0A9BCF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84"/>
          <a:stretch/>
        </p:blipFill>
        <p:spPr bwMode="auto">
          <a:xfrm>
            <a:off x="217137" y="8418581"/>
            <a:ext cx="688987" cy="681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Fitness woman running cartoon vector illustration graphic design ...">
            <a:extLst>
              <a:ext uri="{FF2B5EF4-FFF2-40B4-BE49-F238E27FC236}">
                <a16:creationId xmlns:a16="http://schemas.microsoft.com/office/drawing/2014/main" id="{CE710298-91CC-43C8-85F3-A4ADE4EF4C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0"/>
          <a:stretch/>
        </p:blipFill>
        <p:spPr bwMode="auto">
          <a:xfrm>
            <a:off x="107360" y="5530704"/>
            <a:ext cx="501124" cy="72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A0F28B5-892A-4D49-92FE-C3C897BBCAAE}"/>
              </a:ext>
            </a:extLst>
          </p:cNvPr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00" t="9174" r="9509" b="19244"/>
          <a:stretch/>
        </p:blipFill>
        <p:spPr>
          <a:xfrm>
            <a:off x="6177545" y="2123387"/>
            <a:ext cx="615981" cy="471553"/>
          </a:xfrm>
          <a:prstGeom prst="rect">
            <a:avLst/>
          </a:prstGeom>
        </p:spPr>
      </p:pic>
      <p:pic>
        <p:nvPicPr>
          <p:cNvPr id="1054" name="Picture 30" descr="O'Connor Net 2 Netball team - Home | Facebook">
            <a:extLst>
              <a:ext uri="{FF2B5EF4-FFF2-40B4-BE49-F238E27FC236}">
                <a16:creationId xmlns:a16="http://schemas.microsoft.com/office/drawing/2014/main" id="{C1525930-776C-4D3A-879C-08FE0D774D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755" y="1368795"/>
            <a:ext cx="1212665" cy="691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Checklist on a clipboard icon cartoon style Vector Image">
            <a:extLst>
              <a:ext uri="{FF2B5EF4-FFF2-40B4-BE49-F238E27FC236}">
                <a16:creationId xmlns:a16="http://schemas.microsoft.com/office/drawing/2014/main" id="{BF2E72BB-2813-4577-B6CC-9F031AC0F3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12"/>
          <a:stretch/>
        </p:blipFill>
        <p:spPr bwMode="auto">
          <a:xfrm>
            <a:off x="6186655" y="1596063"/>
            <a:ext cx="338472" cy="32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0DFC677-23CA-4916-86A4-B2AF4F330BEE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947" y="3405434"/>
            <a:ext cx="773258" cy="564508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6220B4EA-3159-4335-BD31-BDFE32D51A42}"/>
              </a:ext>
            </a:extLst>
          </p:cNvPr>
          <p:cNvSpPr/>
          <p:nvPr/>
        </p:nvSpPr>
        <p:spPr>
          <a:xfrm>
            <a:off x="59947" y="1425992"/>
            <a:ext cx="1173539" cy="22034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B67E97-08BC-4210-8688-0F4FCC95497F}"/>
              </a:ext>
            </a:extLst>
          </p:cNvPr>
          <p:cNvSpPr txBox="1"/>
          <p:nvPr/>
        </p:nvSpPr>
        <p:spPr>
          <a:xfrm>
            <a:off x="54232" y="1409295"/>
            <a:ext cx="1152335" cy="224676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1000" b="1" i="1" dirty="0"/>
              <a:t>PE INTENT</a:t>
            </a:r>
          </a:p>
          <a:p>
            <a:pPr algn="ctr"/>
            <a:endParaRPr lang="en-GB" sz="1000" b="1" i="1" dirty="0"/>
          </a:p>
          <a:p>
            <a:pPr algn="ctr"/>
            <a:r>
              <a:rPr lang="en-GB" sz="1000" b="1" i="1" dirty="0"/>
              <a:t>Year 10 -11</a:t>
            </a:r>
          </a:p>
          <a:p>
            <a:pPr algn="ctr"/>
            <a:r>
              <a:rPr lang="en-GB" sz="1000" i="1" dirty="0"/>
              <a:t>’to develop lifelong participation of physical activity, sport and exercise’</a:t>
            </a:r>
          </a:p>
          <a:p>
            <a:pPr algn="ctr"/>
            <a:endParaRPr lang="en-GB" sz="1000" i="1" dirty="0"/>
          </a:p>
          <a:p>
            <a:pPr algn="ctr"/>
            <a:r>
              <a:rPr lang="en-GB" sz="1000" b="1" i="1" dirty="0"/>
              <a:t>Year 7, 8, 9</a:t>
            </a:r>
          </a:p>
          <a:p>
            <a:pPr algn="ctr"/>
            <a:r>
              <a:rPr lang="en-GB" sz="1000" i="1" dirty="0"/>
              <a:t>‘’Develop skills, techniques and tactics in a variety of activities</a:t>
            </a:r>
            <a:r>
              <a:rPr lang="en-GB" sz="1000" dirty="0"/>
              <a:t>‘</a:t>
            </a:r>
            <a:r>
              <a:rPr lang="en-GB" sz="1000" i="1" dirty="0"/>
              <a:t>’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1EF4900-85F1-4113-9AB6-DC42CF2CF21D}"/>
              </a:ext>
            </a:extLst>
          </p:cNvPr>
          <p:cNvSpPr txBox="1"/>
          <p:nvPr/>
        </p:nvSpPr>
        <p:spPr>
          <a:xfrm>
            <a:off x="-6795" y="6605707"/>
            <a:ext cx="1007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  <a:endParaRPr lang="en-GB" sz="900" i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6108982" y="57761"/>
            <a:ext cx="519602" cy="780695"/>
          </a:xfrm>
          <a:prstGeom prst="rect">
            <a:avLst/>
          </a:prstGeom>
        </p:spPr>
      </p:pic>
      <p:sp>
        <p:nvSpPr>
          <p:cNvPr id="165" name="TextBox 164">
            <a:extLst>
              <a:ext uri="{FF2B5EF4-FFF2-40B4-BE49-F238E27FC236}">
                <a16:creationId xmlns:a16="http://schemas.microsoft.com/office/drawing/2014/main" id="{BFC9926F-D12F-4DC6-BA2C-93FEF3F53F0C}"/>
              </a:ext>
            </a:extLst>
          </p:cNvPr>
          <p:cNvSpPr txBox="1"/>
          <p:nvPr/>
        </p:nvSpPr>
        <p:spPr>
          <a:xfrm>
            <a:off x="-16904" y="9380492"/>
            <a:ext cx="1187374" cy="543540"/>
          </a:xfrm>
          <a:prstGeom prst="rect">
            <a:avLst/>
          </a:prstGeom>
          <a:solidFill>
            <a:srgbClr val="FF9966"/>
          </a:soli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Participate in a range of new activities</a:t>
            </a:r>
          </a:p>
        </p:txBody>
      </p: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A4A7AD12-C31F-4BAB-A820-8C7B81A8D0E6}"/>
              </a:ext>
            </a:extLst>
          </p:cNvPr>
          <p:cNvGrpSpPr/>
          <p:nvPr/>
        </p:nvGrpSpPr>
        <p:grpSpPr>
          <a:xfrm rot="10800000">
            <a:off x="2343474" y="9297172"/>
            <a:ext cx="1752867" cy="723729"/>
            <a:chOff x="1347515" y="10546738"/>
            <a:chExt cx="1752867" cy="781738"/>
          </a:xfrm>
        </p:grpSpPr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6A125090-A617-42E3-AD00-678D39BFA16A}"/>
                </a:ext>
              </a:extLst>
            </p:cNvPr>
            <p:cNvSpPr txBox="1"/>
            <p:nvPr/>
          </p:nvSpPr>
          <p:spPr>
            <a:xfrm rot="10800000">
              <a:off x="1347515" y="10546738"/>
              <a:ext cx="1752867" cy="64826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Develop the skills, techniques and tactics of year 7 sports</a:t>
              </a:r>
            </a:p>
          </p:txBody>
        </p:sp>
        <p:cxnSp>
          <p:nvCxnSpPr>
            <p:cNvPr id="168" name="Straight Arrow Connector 167">
              <a:extLst>
                <a:ext uri="{FF2B5EF4-FFF2-40B4-BE49-F238E27FC236}">
                  <a16:creationId xmlns:a16="http://schemas.microsoft.com/office/drawing/2014/main" id="{9C19DA98-4A89-4EE8-8418-7B7DA6991049}"/>
                </a:ext>
              </a:extLst>
            </p:cNvPr>
            <p:cNvCxnSpPr>
              <a:cxnSpLocks/>
              <a:stCxn id="167" idx="0"/>
            </p:cNvCxnSpPr>
            <p:nvPr/>
          </p:nvCxnSpPr>
          <p:spPr>
            <a:xfrm rot="10800000" flipH="1" flipV="1">
              <a:off x="2223948" y="11195007"/>
              <a:ext cx="3222" cy="133469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1150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683</TotalTime>
  <Words>269</Words>
  <Application>Microsoft Office PowerPoint</Application>
  <PresentationFormat>Widescreen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King</dc:creator>
  <cp:lastModifiedBy>Ms A Furness - LBA Staff</cp:lastModifiedBy>
  <cp:revision>57</cp:revision>
  <dcterms:created xsi:type="dcterms:W3CDTF">2020-02-06T12:05:15Z</dcterms:created>
  <dcterms:modified xsi:type="dcterms:W3CDTF">2024-07-11T12:21:22Z</dcterms:modified>
</cp:coreProperties>
</file>