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7" r:id="rId2"/>
  </p:sldIdLst>
  <p:sldSz cx="6858000" cy="9906000" type="A4"/>
  <p:notesSz cx="6808788" cy="9940925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E8"/>
    <a:srgbClr val="FF00FF"/>
    <a:srgbClr val="000066"/>
    <a:srgbClr val="000082"/>
    <a:srgbClr val="FF9900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5" autoAdjust="0"/>
    <p:restoredTop sz="95833" autoAdjust="0"/>
  </p:normalViewPr>
  <p:slideViewPr>
    <p:cSldViewPr snapToGrid="0">
      <p:cViewPr varScale="1">
        <p:scale>
          <a:sx n="82" d="100"/>
          <a:sy n="82" d="100"/>
        </p:scale>
        <p:origin x="18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7/11/2024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7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000866" y="2588212"/>
            <a:ext cx="1185149" cy="344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841384" y="7491911"/>
            <a:ext cx="1398022" cy="355291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5596248" y="8720816"/>
            <a:ext cx="802356" cy="271059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1179884" y="7670268"/>
            <a:ext cx="1571187" cy="1226661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17071" y="8734908"/>
            <a:ext cx="3572253" cy="342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362697" y="6453109"/>
            <a:ext cx="1561525" cy="1226661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12638" y="7499871"/>
            <a:ext cx="1757863" cy="3366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69530" y="6282930"/>
            <a:ext cx="3280382" cy="353250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072097" y="5211656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293917" y="3964209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51972" y="5036019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886997" y="3830779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108617" y="2771458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346341" y="1557174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68271" y="2597043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780680" y="3582240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886583" y="3694242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99196" y="6030028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92439" y="6151398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396136" y="7264465"/>
            <a:ext cx="682278" cy="73275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505847" y="7374039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04974" y="1396564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568740" y="2366088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647269" y="2503033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7318" y="1350500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333647" y="782635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245631" y="1297355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511614" y="7419691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501121" y="7418938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76171" y="61645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92439" y="6165738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4886583" y="3714950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900301" y="3750827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675881" y="2556682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4901885" y="8472829"/>
            <a:ext cx="682278" cy="7327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010463" y="8582936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04173" y="795549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67242" y="1253478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015360" y="8661377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033544" y="8648194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670501" y="2606026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208786" y="5038481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3050171" y="5112532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36210" y="3240985"/>
            <a:ext cx="406929" cy="1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834933" y="3824303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5278362" y="2499288"/>
            <a:ext cx="239075" cy="224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684143" y="1394485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7" name="Rectangle 566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2692428" y="1416467"/>
            <a:ext cx="2011094" cy="275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011" b="1" dirty="0">
                <a:solidFill>
                  <a:schemeClr val="tx1"/>
                </a:solidFill>
              </a:rPr>
              <a:t>Exam skills, revision</a:t>
            </a:r>
          </a:p>
          <a:p>
            <a:pPr algn="ctr"/>
            <a:r>
              <a:rPr lang="en-GB" sz="1011" b="1" dirty="0">
                <a:solidFill>
                  <a:schemeClr val="tx1"/>
                </a:solidFill>
              </a:rPr>
              <a:t> Booster sessions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5112649" y="5036019"/>
            <a:ext cx="46989" cy="388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4B8FD99F-3CE2-4610-8879-BFD39F21DC99}"/>
              </a:ext>
            </a:extLst>
          </p:cNvPr>
          <p:cNvCxnSpPr>
            <a:cxnSpLocks/>
          </p:cNvCxnSpPr>
          <p:nvPr/>
        </p:nvCxnSpPr>
        <p:spPr>
          <a:xfrm>
            <a:off x="5409335" y="6948130"/>
            <a:ext cx="375989" cy="2557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729683" y="8103560"/>
            <a:ext cx="1393330" cy="507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Sequences</a:t>
            </a:r>
          </a:p>
          <a:p>
            <a:pPr algn="ctr"/>
            <a:r>
              <a:rPr lang="en-GB" sz="899" b="1" dirty="0"/>
              <a:t>Algebraic notation</a:t>
            </a:r>
          </a:p>
          <a:p>
            <a:pPr algn="ctr"/>
            <a:r>
              <a:rPr lang="en-GB" sz="899" b="1" dirty="0"/>
              <a:t>Equality and equivalence</a:t>
            </a:r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F67AA639-8064-404A-AAA3-179AF8A6B09F}"/>
              </a:ext>
            </a:extLst>
          </p:cNvPr>
          <p:cNvCxnSpPr>
            <a:cxnSpLocks/>
          </p:cNvCxnSpPr>
          <p:nvPr/>
        </p:nvCxnSpPr>
        <p:spPr>
          <a:xfrm>
            <a:off x="3258504" y="8706748"/>
            <a:ext cx="1" cy="3335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03656BBF-CC66-4BF0-B619-1F2415E1D738}"/>
              </a:ext>
            </a:extLst>
          </p:cNvPr>
          <p:cNvCxnSpPr>
            <a:cxnSpLocks/>
          </p:cNvCxnSpPr>
          <p:nvPr/>
        </p:nvCxnSpPr>
        <p:spPr>
          <a:xfrm flipH="1">
            <a:off x="1332806" y="8240768"/>
            <a:ext cx="364505" cy="685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7BB0043B-068E-4DEC-8922-C4ED2ACCEB64}"/>
              </a:ext>
            </a:extLst>
          </p:cNvPr>
          <p:cNvCxnSpPr>
            <a:cxnSpLocks/>
          </p:cNvCxnSpPr>
          <p:nvPr/>
        </p:nvCxnSpPr>
        <p:spPr>
          <a:xfrm>
            <a:off x="3619006" y="6280021"/>
            <a:ext cx="1" cy="33286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78771" y="8623218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379807" y="8290771"/>
            <a:ext cx="184731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GB" sz="899" b="1" dirty="0"/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491073" y="8974822"/>
            <a:ext cx="0" cy="27014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998485" y="9258451"/>
            <a:ext cx="1370888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Place value and ordering</a:t>
            </a:r>
          </a:p>
          <a:p>
            <a:pPr algn="ctr"/>
            <a:r>
              <a:rPr lang="en-GB" sz="899" b="1" dirty="0"/>
              <a:t>FDP equivalents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665453" y="8607190"/>
            <a:ext cx="5509" cy="22827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47620" y="9086980"/>
            <a:ext cx="1087157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Directed number</a:t>
            </a:r>
          </a:p>
          <a:p>
            <a:pPr algn="ctr"/>
            <a:r>
              <a:rPr lang="en-GB" sz="899" b="1" dirty="0"/>
              <a:t>Fractional thinking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288339" y="8757519"/>
            <a:ext cx="273362" cy="29150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-10526" y="7425342"/>
            <a:ext cx="1737976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Constructing and measuring</a:t>
            </a:r>
          </a:p>
          <a:p>
            <a:pPr algn="ctr"/>
            <a:r>
              <a:rPr lang="en-GB" sz="899" b="1" dirty="0"/>
              <a:t>Developing geometric reasoning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493123" y="7421492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20" name="Picture 119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584032" y="1546235"/>
            <a:ext cx="721583" cy="588249"/>
          </a:xfrm>
          <a:prstGeom prst="rect">
            <a:avLst/>
          </a:pr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305886" y="7421492"/>
            <a:ext cx="2041" cy="1618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235902" y="7675337"/>
            <a:ext cx="251982" cy="13710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844269" y="7055853"/>
            <a:ext cx="1221808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Ratio </a:t>
            </a:r>
          </a:p>
          <a:p>
            <a:pPr algn="ctr"/>
            <a:r>
              <a:rPr lang="en-GB" sz="899" b="1" dirty="0"/>
              <a:t>Multiplicative change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536911" y="7669550"/>
            <a:ext cx="1136850" cy="507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The Cartesian plane</a:t>
            </a:r>
          </a:p>
          <a:p>
            <a:pPr algn="ctr"/>
            <a:r>
              <a:rPr lang="en-GB" sz="899" b="1" dirty="0"/>
              <a:t>Scatter graphs</a:t>
            </a:r>
          </a:p>
          <a:p>
            <a:pPr algn="ctr"/>
            <a:r>
              <a:rPr lang="en-GB" sz="899" b="1" dirty="0"/>
              <a:t>Sample spaces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698708" y="6194410"/>
            <a:ext cx="748923" cy="7841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Brackets</a:t>
            </a:r>
          </a:p>
          <a:p>
            <a:pPr algn="ctr"/>
            <a:r>
              <a:rPr lang="en-GB" sz="899" b="1" dirty="0"/>
              <a:t>Equations </a:t>
            </a:r>
          </a:p>
          <a:p>
            <a:pPr algn="ctr"/>
            <a:r>
              <a:rPr lang="en-GB" sz="899" b="1" dirty="0"/>
              <a:t>Inequalities</a:t>
            </a:r>
          </a:p>
          <a:p>
            <a:pPr algn="ctr"/>
            <a:r>
              <a:rPr lang="en-GB" sz="899" b="1" dirty="0"/>
              <a:t>Sequences</a:t>
            </a:r>
          </a:p>
          <a:p>
            <a:pPr algn="ctr"/>
            <a:endParaRPr lang="en-GB" sz="899" b="1" dirty="0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81113" y="6480918"/>
            <a:ext cx="118974" cy="13598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410060" y="6191105"/>
            <a:ext cx="272798" cy="23518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270343" y="5879703"/>
            <a:ext cx="1805302" cy="507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Multiplying and dividing fractions</a:t>
            </a:r>
          </a:p>
          <a:p>
            <a:pPr algn="ctr"/>
            <a:r>
              <a:rPr lang="en-GB" sz="899" b="1" dirty="0"/>
              <a:t>Fractions and percentages</a:t>
            </a:r>
          </a:p>
          <a:p>
            <a:pPr algn="ctr"/>
            <a:endParaRPr lang="en-GB" sz="899" b="1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518405" y="6695562"/>
            <a:ext cx="1782860" cy="507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Angles in polygons</a:t>
            </a:r>
          </a:p>
          <a:p>
            <a:pPr algn="ctr"/>
            <a:r>
              <a:rPr lang="en-GB" sz="899" b="1" dirty="0"/>
              <a:t>Area and circumference of circles</a:t>
            </a:r>
          </a:p>
          <a:p>
            <a:pPr algn="ctr"/>
            <a:r>
              <a:rPr lang="en-GB" sz="899" b="1" dirty="0"/>
              <a:t>Symmetry and reflection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3247029" y="6490183"/>
            <a:ext cx="8386" cy="24447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647500" y="6134286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-82691" y="5703231"/>
            <a:ext cx="1248944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Coordinate geometry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106244" y="5837593"/>
            <a:ext cx="212281" cy="8294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009567" y="4884309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981124" y="4594611"/>
            <a:ext cx="926857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Money matters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301328" y="4580700"/>
            <a:ext cx="1558440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Constructing with 2D and 3D</a:t>
            </a:r>
          </a:p>
          <a:p>
            <a:pPr algn="ctr"/>
            <a:r>
              <a:rPr lang="en-GB" sz="899" b="1" dirty="0"/>
              <a:t>shapes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410566" y="4794148"/>
            <a:ext cx="0" cy="241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963673" y="5484947"/>
            <a:ext cx="1893468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Further angles and transformations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4165073" y="5324039"/>
            <a:ext cx="7481" cy="18231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406891" y="5220550"/>
            <a:ext cx="151490" cy="11848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51701" y="5314603"/>
            <a:ext cx="723275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Pythagoras</a:t>
            </a:r>
          </a:p>
          <a:p>
            <a:pPr algn="ctr"/>
            <a:r>
              <a:rPr lang="en-GB" sz="899" b="1" dirty="0"/>
              <a:t>Surds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20659" y="4337960"/>
            <a:ext cx="931665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Probability</a:t>
            </a:r>
          </a:p>
          <a:p>
            <a:pPr algn="ctr"/>
            <a:r>
              <a:rPr lang="en-GB" sz="899" b="1" dirty="0"/>
              <a:t>Venn diagrams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5278361" y="4515897"/>
            <a:ext cx="196530" cy="3998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973671" y="3323613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Similarity</a:t>
            </a:r>
          </a:p>
          <a:p>
            <a:pPr algn="ctr"/>
            <a:r>
              <a:rPr lang="en-GB" sz="899" b="1" dirty="0"/>
              <a:t>Trigonometry</a:t>
            </a: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431864" y="3709004"/>
            <a:ext cx="3061" cy="24625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658097" y="3332786"/>
            <a:ext cx="129980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Linear and quadratic equations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3258503" y="3632622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150463" y="3474393"/>
            <a:ext cx="195774" cy="2984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1" name="Rectangle 19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861548" y="2608663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1 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795242" y="2564459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2 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881271" y="1433931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MOCK </a:t>
            </a:r>
          </a:p>
          <a:p>
            <a:pPr algn="ctr"/>
            <a:r>
              <a:rPr lang="en-GB" sz="899" b="1" dirty="0"/>
              <a:t>EXAMS 3 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42742" y="2060321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899" b="1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47355" y="2394296"/>
            <a:ext cx="1633682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Delving into data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519251" y="2445825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251" idx="1"/>
          </p:cNvCxnSpPr>
          <p:nvPr/>
        </p:nvCxnSpPr>
        <p:spPr>
          <a:xfrm flipH="1">
            <a:off x="5558382" y="2006765"/>
            <a:ext cx="198408" cy="7474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517915" y="530824"/>
            <a:ext cx="1500893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A Level Mathematics</a:t>
            </a:r>
          </a:p>
          <a:p>
            <a:pPr algn="ctr"/>
            <a:r>
              <a:rPr lang="en-GB" sz="899" b="1" dirty="0"/>
              <a:t>Core Maths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958131" y="115447"/>
            <a:ext cx="95450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Move onwards </a:t>
            </a:r>
          </a:p>
          <a:p>
            <a:pPr algn="ctr"/>
            <a:r>
              <a:rPr lang="en-GB" sz="899" b="1" dirty="0"/>
              <a:t>to great things! 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74470" y="1412844"/>
            <a:ext cx="138558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3x GCSE </a:t>
            </a:r>
          </a:p>
          <a:p>
            <a:pPr algn="ctr"/>
            <a:r>
              <a:rPr lang="en-GB" sz="899" b="1"/>
              <a:t>EXAMS AQA</a:t>
            </a:r>
            <a:endParaRPr lang="en-GB" sz="899" b="1" dirty="0"/>
          </a:p>
        </p:txBody>
      </p:sp>
      <p:pic>
        <p:nvPicPr>
          <p:cNvPr id="229" name="Picture 228"/>
          <p:cNvPicPr>
            <a:picLocks noChangeAspect="1"/>
          </p:cNvPicPr>
          <p:nvPr/>
        </p:nvPicPr>
        <p:blipFill rotWithShape="1">
          <a:blip r:embed="rId5"/>
          <a:srcRect l="56522" t="41348" r="20652" b="19986"/>
          <a:stretch/>
        </p:blipFill>
        <p:spPr>
          <a:xfrm>
            <a:off x="3196223" y="2270306"/>
            <a:ext cx="335244" cy="319281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 rotWithShape="1">
          <a:blip r:embed="rId6"/>
          <a:srcRect l="56630" t="40962" r="21522" b="18632"/>
          <a:stretch/>
        </p:blipFill>
        <p:spPr>
          <a:xfrm>
            <a:off x="4057536" y="1055927"/>
            <a:ext cx="303122" cy="315186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 rotWithShape="1">
          <a:blip r:embed="rId7"/>
          <a:srcRect l="55978" t="48695" r="20435" b="28492"/>
          <a:stretch/>
        </p:blipFill>
        <p:spPr>
          <a:xfrm>
            <a:off x="3219445" y="924205"/>
            <a:ext cx="559259" cy="3041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1620717" y="144673"/>
            <a:ext cx="368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Mathematics 2024/2025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999820" y="8153930"/>
            <a:ext cx="1475083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Addition and subtraction</a:t>
            </a:r>
          </a:p>
          <a:p>
            <a:pPr algn="ctr"/>
            <a:r>
              <a:rPr lang="en-GB" sz="899" b="1" dirty="0"/>
              <a:t>Multiplication and division</a:t>
            </a: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311595" y="7728484"/>
            <a:ext cx="217954" cy="1288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2" name="Rectangle 24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065023" y="5822030"/>
            <a:ext cx="1314784" cy="369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The data handling cycle</a:t>
            </a:r>
          </a:p>
          <a:p>
            <a:pPr algn="ctr"/>
            <a:r>
              <a:rPr lang="en-GB" sz="899" b="1" dirty="0"/>
              <a:t>Measures of location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-34652" y="3477372"/>
            <a:ext cx="1396882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Further probability and combinatorics </a:t>
            </a: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079615" y="3638690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668991" y="3432638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Circles</a:t>
            </a:r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615876" y="2597073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8" name="Rectangle 2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902957" y="1981960"/>
            <a:ext cx="1464629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Gradients and lines</a:t>
            </a:r>
          </a:p>
          <a:p>
            <a:pPr algn="ctr"/>
            <a:r>
              <a:rPr lang="en-GB" sz="899" b="1" dirty="0"/>
              <a:t>Non linear graphs</a:t>
            </a:r>
          </a:p>
          <a:p>
            <a:pPr algn="ctr"/>
            <a:r>
              <a:rPr lang="en-GB" sz="899" b="1" dirty="0"/>
              <a:t>Using graphs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17409" y="2007081"/>
            <a:ext cx="1378234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Sequences</a:t>
            </a:r>
          </a:p>
          <a:p>
            <a:pPr algn="ctr"/>
            <a:r>
              <a:rPr lang="en-GB" sz="899" b="1" dirty="0"/>
              <a:t>Indices</a:t>
            </a:r>
          </a:p>
          <a:p>
            <a:pPr algn="ctr"/>
            <a:r>
              <a:rPr lang="en-GB" sz="899" b="1" dirty="0"/>
              <a:t>Surds</a:t>
            </a:r>
          </a:p>
        </p:txBody>
      </p: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505849" y="2453228"/>
            <a:ext cx="34837" cy="25315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56790" y="1891413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REVISION</a:t>
            </a:r>
          </a:p>
        </p:txBody>
      </p:sp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277015" y="6925830"/>
            <a:ext cx="1430200" cy="507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99" b="1" dirty="0"/>
              <a:t>Developing number sense</a:t>
            </a:r>
          </a:p>
          <a:p>
            <a:pPr algn="ctr"/>
            <a:r>
              <a:rPr lang="en-GB" sz="899" b="1" dirty="0"/>
              <a:t>Sets and probability</a:t>
            </a:r>
          </a:p>
          <a:p>
            <a:pPr algn="ctr"/>
            <a:r>
              <a:rPr lang="en-GB" sz="899" b="1" dirty="0"/>
              <a:t>Prime numbers and proof</a:t>
            </a:r>
          </a:p>
        </p:txBody>
      </p:sp>
      <p:pic>
        <p:nvPicPr>
          <p:cNvPr id="162" name="Picture 161"/>
          <p:cNvPicPr>
            <a:picLocks noChangeAspect="1"/>
          </p:cNvPicPr>
          <p:nvPr/>
        </p:nvPicPr>
        <p:blipFill rotWithShape="1">
          <a:blip r:embed="rId5"/>
          <a:srcRect l="56522" t="41348" r="20652" b="19986"/>
          <a:stretch/>
        </p:blipFill>
        <p:spPr>
          <a:xfrm>
            <a:off x="5315014" y="2881558"/>
            <a:ext cx="335244" cy="319281"/>
          </a:xfrm>
          <a:prstGeom prst="rect">
            <a:avLst/>
          </a:prstGeom>
        </p:spPr>
      </p:pic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987607" y="2869213"/>
            <a:ext cx="369973" cy="46812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002671" y="3327062"/>
            <a:ext cx="1444960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Expanding and factorising</a:t>
            </a:r>
          </a:p>
          <a:p>
            <a:pPr algn="ctr"/>
            <a:r>
              <a:rPr lang="en-GB" sz="899" b="1" dirty="0"/>
              <a:t>Changing the subject</a:t>
            </a:r>
          </a:p>
          <a:p>
            <a:pPr algn="ctr"/>
            <a:r>
              <a:rPr lang="en-GB" sz="899" b="1" dirty="0"/>
              <a:t>Functions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C95EEC80-6318-48C1-8E08-8D08F7C03D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1035" y="8053190"/>
            <a:ext cx="684743" cy="231532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C04EA1C4-CDC9-47AC-B4F2-DB4CEB32E7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691" y="8635965"/>
            <a:ext cx="837598" cy="413062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97B97512-1036-47D8-9EFD-9EB193C455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691" y="6525263"/>
            <a:ext cx="746208" cy="760027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3DFC1DC5-F705-4241-9205-3F19430A16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6171" y="2159200"/>
            <a:ext cx="759972" cy="687594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9F8A86B4-24DA-48D1-B8B1-3472EC67BB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8502" y="2683003"/>
            <a:ext cx="940642" cy="557982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C2C43DC8-5E26-4CBE-B562-89AE86EE55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85324" y="7185981"/>
            <a:ext cx="1047306" cy="286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8709" y="4528840"/>
            <a:ext cx="653824" cy="434256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 rotWithShape="1">
          <a:blip r:embed="rId5"/>
          <a:srcRect l="56522" t="41348" r="20652" b="19986"/>
          <a:stretch/>
        </p:blipFill>
        <p:spPr>
          <a:xfrm>
            <a:off x="5225872" y="1065657"/>
            <a:ext cx="335244" cy="3192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1330F0-3454-DD97-00E2-1911A0E168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29641" y="9073270"/>
            <a:ext cx="783058" cy="783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48AB43-E2DB-AA37-CD99-7924594387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68842" y="4193902"/>
            <a:ext cx="880270" cy="7077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0ED552-712D-2452-E377-BF2C051E2A1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" y="31383"/>
            <a:ext cx="924751" cy="1390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E9F3CD-2618-B1F0-1467-3E8CE8242CA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73" y="31383"/>
            <a:ext cx="924751" cy="139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30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8387</TotalTime>
  <Words>173</Words>
  <Application>Microsoft Office PowerPoint</Application>
  <PresentationFormat>A4 Paper (210x297 mm)</PresentationFormat>
  <Paragraphs>81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Mrs N Gregory - LBA Staff</cp:lastModifiedBy>
  <cp:revision>340</cp:revision>
  <cp:lastPrinted>2019-11-01T07:25:53Z</cp:lastPrinted>
  <dcterms:created xsi:type="dcterms:W3CDTF">2018-02-08T08:28:53Z</dcterms:created>
  <dcterms:modified xsi:type="dcterms:W3CDTF">2024-07-11T09:50:52Z</dcterms:modified>
</cp:coreProperties>
</file>