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"/>
  </p:notesMasterIdLst>
  <p:sldIdLst>
    <p:sldId id="256" r:id="rId2"/>
  </p:sldIdLst>
  <p:sldSz cx="6858000" cy="9906000" type="A4"/>
  <p:notesSz cx="6808788" cy="9940925"/>
  <p:defaultTextStyle>
    <a:defPPr>
      <a:defRPr lang="en-US"/>
    </a:defPPr>
    <a:lvl1pPr marL="0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1pPr>
    <a:lvl2pPr marL="335292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2pPr>
    <a:lvl3pPr marL="670585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3pPr>
    <a:lvl4pPr marL="1005878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4pPr>
    <a:lvl5pPr marL="1341170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5pPr>
    <a:lvl6pPr marL="1676462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6pPr>
    <a:lvl7pPr marL="2011755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7pPr>
    <a:lvl8pPr marL="2347047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8pPr>
    <a:lvl9pPr marL="2682341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9E8"/>
    <a:srgbClr val="FF00FF"/>
    <a:srgbClr val="000066"/>
    <a:srgbClr val="000082"/>
    <a:srgbClr val="FF9900"/>
    <a:srgbClr val="FE5E00"/>
    <a:srgbClr val="000074"/>
    <a:srgbClr val="000099"/>
    <a:srgbClr val="144856"/>
    <a:srgbClr val="175A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65" autoAdjust="0"/>
    <p:restoredTop sz="95833" autoAdjust="0"/>
  </p:normalViewPr>
  <p:slideViewPr>
    <p:cSldViewPr snapToGrid="0">
      <p:cViewPr varScale="1">
        <p:scale>
          <a:sx n="73" d="100"/>
          <a:sy n="73" d="100"/>
        </p:scale>
        <p:origin x="19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981" y="0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44725" y="1243013"/>
            <a:ext cx="23193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664"/>
            <a:ext cx="5447666" cy="391405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322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981" y="9443322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1pPr>
    <a:lvl2pPr marL="285113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2pPr>
    <a:lvl3pPr marL="570225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3pPr>
    <a:lvl4pPr marL="855338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4pPr>
    <a:lvl5pPr marL="1140451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5pPr>
    <a:lvl6pPr marL="1425564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6pPr>
    <a:lvl7pPr marL="1710676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7pPr>
    <a:lvl8pPr marL="1995789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8pPr>
    <a:lvl9pPr marL="2280901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4725" y="1243013"/>
            <a:ext cx="2319338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90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464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72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718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12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97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11/07/2024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1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11/07/2024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75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11/07/2024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024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045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933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11/07/2024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55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jpeg"/><Relationship Id="rId3" Type="http://schemas.openxmlformats.org/officeDocument/2006/relationships/image" Target="../media/image1.tiff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Rectangle 182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4000866" y="2588212"/>
            <a:ext cx="1185149" cy="3440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3841384" y="7491911"/>
            <a:ext cx="1398022" cy="355291"/>
          </a:xfrm>
          <a:prstGeom prst="rect">
            <a:avLst/>
          </a:prstGeom>
          <a:solidFill>
            <a:srgbClr val="F58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E2C681CE-4F5E-FE42-BDC2-CE2B81D6D5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406" r="530" b="32512"/>
          <a:stretch/>
        </p:blipFill>
        <p:spPr>
          <a:xfrm>
            <a:off x="5552418" y="8646815"/>
            <a:ext cx="1154712" cy="390095"/>
          </a:xfrm>
          <a:prstGeom prst="rect">
            <a:avLst/>
          </a:prstGeom>
        </p:spPr>
      </p:pic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1179884" y="7670268"/>
            <a:ext cx="1571187" cy="1226661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1917071" y="8734908"/>
            <a:ext cx="3572253" cy="34295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4362697" y="6453109"/>
            <a:ext cx="1561525" cy="1226661"/>
          </a:xfrm>
          <a:prstGeom prst="blockArc">
            <a:avLst>
              <a:gd name="adj1" fmla="val 10800000"/>
              <a:gd name="adj2" fmla="val 139885"/>
              <a:gd name="adj3" fmla="val 28561"/>
            </a:avLst>
          </a:prstGeom>
          <a:solidFill>
            <a:srgbClr val="F58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1912638" y="7505481"/>
            <a:ext cx="1757863" cy="33669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1869530" y="6282930"/>
            <a:ext cx="3280382" cy="353250"/>
          </a:xfrm>
          <a:prstGeom prst="rect">
            <a:avLst/>
          </a:prstGeom>
          <a:solidFill>
            <a:srgbClr val="F58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1072097" y="5211656"/>
            <a:ext cx="1597388" cy="1251875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4293917" y="3964209"/>
            <a:ext cx="1599152" cy="1284788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1851972" y="5036019"/>
            <a:ext cx="3307667" cy="366156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1886997" y="3830779"/>
            <a:ext cx="3272642" cy="3466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1108617" y="2771458"/>
            <a:ext cx="1586105" cy="1226661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214" name="Block Arc 213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4346341" y="1557174"/>
            <a:ext cx="1535763" cy="1226661"/>
          </a:xfrm>
          <a:prstGeom prst="blockArc">
            <a:avLst>
              <a:gd name="adj1" fmla="val 10800000"/>
              <a:gd name="adj2" fmla="val 374333"/>
              <a:gd name="adj3" fmla="val 27808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1868271" y="2597043"/>
            <a:ext cx="2163384" cy="3392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73B2E537-2E94-164D-A891-794C913A475F}"/>
              </a:ext>
            </a:extLst>
          </p:cNvPr>
          <p:cNvSpPr/>
          <p:nvPr/>
        </p:nvSpPr>
        <p:spPr>
          <a:xfrm>
            <a:off x="4780680" y="3582240"/>
            <a:ext cx="682278" cy="73275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4886583" y="3694242"/>
            <a:ext cx="472310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ACF0C630-75E2-F848-B9E5-7E5905E2C993}"/>
              </a:ext>
            </a:extLst>
          </p:cNvPr>
          <p:cNvSpPr/>
          <p:nvPr/>
        </p:nvSpPr>
        <p:spPr>
          <a:xfrm>
            <a:off x="1399196" y="6030028"/>
            <a:ext cx="682278" cy="7327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37258FC4-E633-1F40-B961-0AFD7DEF4AD4}"/>
              </a:ext>
            </a:extLst>
          </p:cNvPr>
          <p:cNvSpPr/>
          <p:nvPr/>
        </p:nvSpPr>
        <p:spPr>
          <a:xfrm>
            <a:off x="1492439" y="6151398"/>
            <a:ext cx="472310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A716D0B4-6237-2645-A384-C1B927AF0552}"/>
              </a:ext>
            </a:extLst>
          </p:cNvPr>
          <p:cNvSpPr/>
          <p:nvPr/>
        </p:nvSpPr>
        <p:spPr>
          <a:xfrm>
            <a:off x="3396136" y="7264465"/>
            <a:ext cx="682278" cy="732756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7112001F-C49E-A041-A930-D9070852FCB6}"/>
              </a:ext>
            </a:extLst>
          </p:cNvPr>
          <p:cNvSpPr/>
          <p:nvPr/>
        </p:nvSpPr>
        <p:spPr>
          <a:xfrm>
            <a:off x="3505847" y="7374039"/>
            <a:ext cx="472310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1704974" y="1396564"/>
            <a:ext cx="3382324" cy="3458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3AE9E14-E10F-B948-9B98-448B424F5230}"/>
              </a:ext>
            </a:extLst>
          </p:cNvPr>
          <p:cNvSpPr/>
          <p:nvPr/>
        </p:nvSpPr>
        <p:spPr>
          <a:xfrm>
            <a:off x="3568740" y="2366088"/>
            <a:ext cx="682278" cy="7327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4223162F-40D5-754F-8102-37C01098A339}"/>
              </a:ext>
            </a:extLst>
          </p:cNvPr>
          <p:cNvSpPr/>
          <p:nvPr/>
        </p:nvSpPr>
        <p:spPr>
          <a:xfrm>
            <a:off x="3647269" y="2503033"/>
            <a:ext cx="472310" cy="4967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16200000">
            <a:off x="1257318" y="1350500"/>
            <a:ext cx="526978" cy="413286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48" name="Triangle 47">
            <a:extLst>
              <a:ext uri="{FF2B5EF4-FFF2-40B4-BE49-F238E27FC236}">
                <a16:creationId xmlns:a16="http://schemas.microsoft.com/office/drawing/2014/main" id="{B201E9A5-DE62-6846-B785-23CB32968E1A}"/>
              </a:ext>
            </a:extLst>
          </p:cNvPr>
          <p:cNvSpPr/>
          <p:nvPr/>
        </p:nvSpPr>
        <p:spPr>
          <a:xfrm>
            <a:off x="2333647" y="782635"/>
            <a:ext cx="410789" cy="361079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CC80915-8218-2D48-9376-49B5BC160739}"/>
              </a:ext>
            </a:extLst>
          </p:cNvPr>
          <p:cNvSpPr/>
          <p:nvPr/>
        </p:nvSpPr>
        <p:spPr>
          <a:xfrm rot="16200000">
            <a:off x="2245631" y="1297355"/>
            <a:ext cx="593662" cy="2754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EC6A36B-BE5D-9742-9412-BEDB5350E9B4}"/>
              </a:ext>
            </a:extLst>
          </p:cNvPr>
          <p:cNvSpPr txBox="1"/>
          <p:nvPr/>
        </p:nvSpPr>
        <p:spPr>
          <a:xfrm>
            <a:off x="3511614" y="7419691"/>
            <a:ext cx="472309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96" b="1" dirty="0"/>
              <a:t>8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2392CED-199C-044B-8C83-9528D182044C}"/>
              </a:ext>
            </a:extLst>
          </p:cNvPr>
          <p:cNvSpPr txBox="1"/>
          <p:nvPr/>
        </p:nvSpPr>
        <p:spPr>
          <a:xfrm>
            <a:off x="3501121" y="7418938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42C74E4-6C67-AB42-B00E-14010A9DAB4A}"/>
              </a:ext>
            </a:extLst>
          </p:cNvPr>
          <p:cNvSpPr txBox="1"/>
          <p:nvPr/>
        </p:nvSpPr>
        <p:spPr>
          <a:xfrm>
            <a:off x="1476171" y="6164576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8E84878-B999-3E45-A62E-A5D9A1ABF6E1}"/>
              </a:ext>
            </a:extLst>
          </p:cNvPr>
          <p:cNvSpPr txBox="1"/>
          <p:nvPr/>
        </p:nvSpPr>
        <p:spPr>
          <a:xfrm>
            <a:off x="1492439" y="6165738"/>
            <a:ext cx="472309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96" b="1" dirty="0"/>
              <a:t>9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60EBA4B-8AEC-D046-B76B-ED0FD5A6C7DD}"/>
              </a:ext>
            </a:extLst>
          </p:cNvPr>
          <p:cNvSpPr txBox="1"/>
          <p:nvPr/>
        </p:nvSpPr>
        <p:spPr>
          <a:xfrm>
            <a:off x="4886583" y="3714950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219AB6F-CC39-9542-9CB4-66613FD228E7}"/>
              </a:ext>
            </a:extLst>
          </p:cNvPr>
          <p:cNvSpPr txBox="1"/>
          <p:nvPr/>
        </p:nvSpPr>
        <p:spPr>
          <a:xfrm>
            <a:off x="4900301" y="3750827"/>
            <a:ext cx="472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10</a:t>
            </a:r>
            <a:endParaRPr lang="en-US" sz="2696" b="1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872D16A-BBC9-2E43-BEA6-EDAFD0B01410}"/>
              </a:ext>
            </a:extLst>
          </p:cNvPr>
          <p:cNvSpPr txBox="1"/>
          <p:nvPr/>
        </p:nvSpPr>
        <p:spPr>
          <a:xfrm>
            <a:off x="3675881" y="2556682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67D857C8-6DBF-1441-BED6-4FF1EB531C36}"/>
              </a:ext>
            </a:extLst>
          </p:cNvPr>
          <p:cNvSpPr/>
          <p:nvPr/>
        </p:nvSpPr>
        <p:spPr>
          <a:xfrm>
            <a:off x="4901885" y="8472829"/>
            <a:ext cx="682278" cy="73275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5010463" y="8582936"/>
            <a:ext cx="472310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71" name="Triangle 70">
            <a:extLst>
              <a:ext uri="{FF2B5EF4-FFF2-40B4-BE49-F238E27FC236}">
                <a16:creationId xmlns:a16="http://schemas.microsoft.com/office/drawing/2014/main" id="{06B7D164-1858-4541-8C3A-54F75AAFB537}"/>
              </a:ext>
            </a:extLst>
          </p:cNvPr>
          <p:cNvSpPr/>
          <p:nvPr/>
        </p:nvSpPr>
        <p:spPr>
          <a:xfrm>
            <a:off x="1804173" y="795549"/>
            <a:ext cx="410789" cy="361079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9D66A49-1463-9D47-A58E-F5C50C17B380}"/>
              </a:ext>
            </a:extLst>
          </p:cNvPr>
          <p:cNvSpPr/>
          <p:nvPr/>
        </p:nvSpPr>
        <p:spPr>
          <a:xfrm rot="16200000">
            <a:off x="1767242" y="1253478"/>
            <a:ext cx="496159" cy="2915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5015360" y="8661377"/>
            <a:ext cx="472309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96" b="1" dirty="0"/>
              <a:t>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5033544" y="8648194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FFB81E5C-15C7-43B1-BE68-738F5F73B8ED}"/>
              </a:ext>
            </a:extLst>
          </p:cNvPr>
          <p:cNvSpPr txBox="1"/>
          <p:nvPr/>
        </p:nvSpPr>
        <p:spPr>
          <a:xfrm>
            <a:off x="3670501" y="2606026"/>
            <a:ext cx="472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11</a:t>
            </a:r>
          </a:p>
        </p:txBody>
      </p:sp>
      <p:cxnSp>
        <p:nvCxnSpPr>
          <p:cNvPr id="460" name="Straight Connector 459">
            <a:extLst>
              <a:ext uri="{FF2B5EF4-FFF2-40B4-BE49-F238E27FC236}">
                <a16:creationId xmlns:a16="http://schemas.microsoft.com/office/drawing/2014/main" id="{A20C7881-E26A-41F4-98E3-36B30483BF72}"/>
              </a:ext>
            </a:extLst>
          </p:cNvPr>
          <p:cNvCxnSpPr>
            <a:cxnSpLocks/>
          </p:cNvCxnSpPr>
          <p:nvPr/>
        </p:nvCxnSpPr>
        <p:spPr>
          <a:xfrm flipH="1">
            <a:off x="3208786" y="5038481"/>
            <a:ext cx="11042" cy="3678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2" name="Rectangle 481">
            <a:extLst>
              <a:ext uri="{FF2B5EF4-FFF2-40B4-BE49-F238E27FC236}">
                <a16:creationId xmlns:a16="http://schemas.microsoft.com/office/drawing/2014/main" id="{12D12102-4D4A-4960-8A42-8E697BD91902}"/>
              </a:ext>
            </a:extLst>
          </p:cNvPr>
          <p:cNvSpPr/>
          <p:nvPr/>
        </p:nvSpPr>
        <p:spPr>
          <a:xfrm>
            <a:off x="3050171" y="5112532"/>
            <a:ext cx="1593533" cy="2426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 sz="1348" b="1" dirty="0">
              <a:solidFill>
                <a:schemeClr val="bg1"/>
              </a:solidFill>
            </a:endParaRPr>
          </a:p>
        </p:txBody>
      </p:sp>
      <p:cxnSp>
        <p:nvCxnSpPr>
          <p:cNvPr id="495" name="Straight Connector 494">
            <a:extLst>
              <a:ext uri="{FF2B5EF4-FFF2-40B4-BE49-F238E27FC236}">
                <a16:creationId xmlns:a16="http://schemas.microsoft.com/office/drawing/2014/main" id="{B496BCEF-C1AA-4FD3-898A-2C19605D2C21}"/>
              </a:ext>
            </a:extLst>
          </p:cNvPr>
          <p:cNvCxnSpPr>
            <a:cxnSpLocks/>
          </p:cNvCxnSpPr>
          <p:nvPr/>
        </p:nvCxnSpPr>
        <p:spPr>
          <a:xfrm flipH="1">
            <a:off x="1236210" y="3240985"/>
            <a:ext cx="406929" cy="18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Straight Connector 496">
            <a:extLst>
              <a:ext uri="{FF2B5EF4-FFF2-40B4-BE49-F238E27FC236}">
                <a16:creationId xmlns:a16="http://schemas.microsoft.com/office/drawing/2014/main" id="{A76ED8C3-6E66-4899-ACAE-F69F4D925E20}"/>
              </a:ext>
            </a:extLst>
          </p:cNvPr>
          <p:cNvCxnSpPr>
            <a:cxnSpLocks/>
          </p:cNvCxnSpPr>
          <p:nvPr/>
        </p:nvCxnSpPr>
        <p:spPr>
          <a:xfrm flipH="1">
            <a:off x="2834933" y="3824303"/>
            <a:ext cx="11042" cy="3678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1" name="Straight Connector 540">
            <a:extLst>
              <a:ext uri="{FF2B5EF4-FFF2-40B4-BE49-F238E27FC236}">
                <a16:creationId xmlns:a16="http://schemas.microsoft.com/office/drawing/2014/main" id="{EA593DA6-378E-43EC-B4C4-A64E231F304D}"/>
              </a:ext>
            </a:extLst>
          </p:cNvPr>
          <p:cNvCxnSpPr>
            <a:cxnSpLocks/>
          </p:cNvCxnSpPr>
          <p:nvPr/>
        </p:nvCxnSpPr>
        <p:spPr>
          <a:xfrm>
            <a:off x="5278362" y="2499288"/>
            <a:ext cx="239075" cy="22408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3" name="Straight Connector 542">
            <a:extLst>
              <a:ext uri="{FF2B5EF4-FFF2-40B4-BE49-F238E27FC236}">
                <a16:creationId xmlns:a16="http://schemas.microsoft.com/office/drawing/2014/main" id="{B8AAAA7F-C9BB-4942-B6B8-94F07503C796}"/>
              </a:ext>
            </a:extLst>
          </p:cNvPr>
          <p:cNvCxnSpPr>
            <a:cxnSpLocks/>
          </p:cNvCxnSpPr>
          <p:nvPr/>
        </p:nvCxnSpPr>
        <p:spPr>
          <a:xfrm flipH="1">
            <a:off x="4684143" y="1394485"/>
            <a:ext cx="11042" cy="3678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713CFB55-A0E0-4DCA-86DD-D371A1D1C1B2}"/>
              </a:ext>
            </a:extLst>
          </p:cNvPr>
          <p:cNvCxnSpPr>
            <a:cxnSpLocks/>
            <a:stCxn id="141" idx="1"/>
          </p:cNvCxnSpPr>
          <p:nvPr/>
        </p:nvCxnSpPr>
        <p:spPr>
          <a:xfrm flipH="1">
            <a:off x="5112649" y="5036019"/>
            <a:ext cx="46989" cy="3880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4B8FD99F-3CE2-4610-8879-BFD39F21DC99}"/>
              </a:ext>
            </a:extLst>
          </p:cNvPr>
          <p:cNvCxnSpPr>
            <a:cxnSpLocks/>
          </p:cNvCxnSpPr>
          <p:nvPr/>
        </p:nvCxnSpPr>
        <p:spPr>
          <a:xfrm>
            <a:off x="5409335" y="6948130"/>
            <a:ext cx="375989" cy="2557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501749" y="8217377"/>
            <a:ext cx="1235659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Narrative Origins: Myths and Legends</a:t>
            </a:r>
          </a:p>
        </p:txBody>
      </p: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F67AA639-8064-404A-AAA3-179AF8A6B09F}"/>
              </a:ext>
            </a:extLst>
          </p:cNvPr>
          <p:cNvCxnSpPr>
            <a:cxnSpLocks/>
          </p:cNvCxnSpPr>
          <p:nvPr/>
        </p:nvCxnSpPr>
        <p:spPr>
          <a:xfrm>
            <a:off x="3258504" y="8706748"/>
            <a:ext cx="1" cy="33356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03656BBF-CC66-4BF0-B619-1F2415E1D738}"/>
              </a:ext>
            </a:extLst>
          </p:cNvPr>
          <p:cNvCxnSpPr>
            <a:cxnSpLocks/>
          </p:cNvCxnSpPr>
          <p:nvPr/>
        </p:nvCxnSpPr>
        <p:spPr>
          <a:xfrm flipH="1">
            <a:off x="1332806" y="8240768"/>
            <a:ext cx="364505" cy="6851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7BB0043B-068E-4DEC-8922-C4ED2ACCEB64}"/>
              </a:ext>
            </a:extLst>
          </p:cNvPr>
          <p:cNvCxnSpPr>
            <a:cxnSpLocks/>
          </p:cNvCxnSpPr>
          <p:nvPr/>
        </p:nvCxnSpPr>
        <p:spPr>
          <a:xfrm>
            <a:off x="3619006" y="6280021"/>
            <a:ext cx="1" cy="33286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4378771" y="8623218"/>
            <a:ext cx="2041" cy="16185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08" name="Rectangle 107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379807" y="8290771"/>
            <a:ext cx="184731" cy="2307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899" b="1" dirty="0"/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3491073" y="8974822"/>
            <a:ext cx="0" cy="27014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11" name="Rectangle 110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869574" y="9197627"/>
            <a:ext cx="1268158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Class Novel Study: </a:t>
            </a:r>
            <a:r>
              <a:rPr lang="en-GB" sz="899" dirty="0"/>
              <a:t>Asha and The Spirit Bird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2665453" y="8607190"/>
            <a:ext cx="5509" cy="228270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61967" y="8208686"/>
            <a:ext cx="980954" cy="645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Shakespeare Play Study: </a:t>
            </a:r>
            <a:r>
              <a:rPr lang="en-GB" sz="899" dirty="0"/>
              <a:t>A Midsummer Night’s Dream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1263205" y="8488218"/>
            <a:ext cx="198533" cy="86754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18" name="Rectangle 117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125394" y="6854234"/>
            <a:ext cx="758094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Poetry: </a:t>
            </a:r>
            <a:r>
              <a:rPr lang="en-GB" sz="899" dirty="0"/>
              <a:t>Founding Principles</a:t>
            </a: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  <a:stCxn id="118" idx="2"/>
          </p:cNvCxnSpPr>
          <p:nvPr/>
        </p:nvCxnSpPr>
        <p:spPr>
          <a:xfrm flipH="1">
            <a:off x="2493124" y="7361681"/>
            <a:ext cx="11317" cy="221668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5617066" y="6669056"/>
            <a:ext cx="339949" cy="10963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827332" y="5902831"/>
            <a:ext cx="540547" cy="112324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39" name="Rectangle 138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5713821" y="6733078"/>
            <a:ext cx="1096775" cy="2307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899" b="1" dirty="0"/>
              <a:t>The Art of Rhetoric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53299" y="6280021"/>
            <a:ext cx="980708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Introduction to Film Studies</a:t>
            </a: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3942430" y="4866563"/>
            <a:ext cx="164640" cy="21187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49" name="Rectangle 148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5269070" y="5641243"/>
            <a:ext cx="1344279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Class Novel Study: </a:t>
            </a:r>
            <a:r>
              <a:rPr lang="en-GB" sz="899" dirty="0"/>
              <a:t>Animal Farm</a:t>
            </a:r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4953058" y="6123055"/>
            <a:ext cx="702705" cy="32339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55" name="Rectangle 15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19018" y="4934467"/>
            <a:ext cx="847217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Class Novel Study: </a:t>
            </a:r>
            <a:r>
              <a:rPr lang="en-GB" sz="899" dirty="0"/>
              <a:t>The Crossing</a:t>
            </a:r>
          </a:p>
        </p:txBody>
      </p: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1089962" y="5198020"/>
            <a:ext cx="450099" cy="94544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5372829" y="7577714"/>
            <a:ext cx="426516" cy="2797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60" name="Rectangle 159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510032" y="7910031"/>
            <a:ext cx="2214068" cy="2307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899" b="1" dirty="0"/>
              <a:t>Shakespeare Play Study: </a:t>
            </a:r>
            <a:r>
              <a:rPr lang="en-GB" sz="899" dirty="0"/>
              <a:t>Romeo and Juliet</a:t>
            </a:r>
          </a:p>
        </p:txBody>
      </p: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3358621" y="4853398"/>
            <a:ext cx="197184" cy="237956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70" name="Rectangle 169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666112" y="4317813"/>
            <a:ext cx="894184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Social Justice: </a:t>
            </a:r>
            <a:r>
              <a:rPr lang="en-GB" sz="899" dirty="0"/>
              <a:t>The Victorian Gothic Genre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677508" y="1797141"/>
            <a:ext cx="1600854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GCSE Literature: Paper 1:  </a:t>
            </a:r>
            <a:r>
              <a:rPr lang="en-GB" sz="899" dirty="0"/>
              <a:t>19</a:t>
            </a:r>
            <a:r>
              <a:rPr lang="en-GB" sz="899" baseline="30000" dirty="0"/>
              <a:t>th</a:t>
            </a:r>
            <a:r>
              <a:rPr lang="en-GB" sz="899" dirty="0"/>
              <a:t> Century Novel: </a:t>
            </a:r>
          </a:p>
          <a:p>
            <a:pPr algn="ctr"/>
            <a:r>
              <a:rPr lang="en-GB" sz="899" dirty="0"/>
              <a:t>A Christmas Carol</a:t>
            </a:r>
          </a:p>
        </p:txBody>
      </p: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4514726" y="2395342"/>
            <a:ext cx="3061" cy="24625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78" name="Rectangle 177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960739" y="3214571"/>
            <a:ext cx="1928570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GCSE Language: Paper 1: </a:t>
            </a:r>
            <a:r>
              <a:rPr lang="en-GB" sz="899" dirty="0"/>
              <a:t>Explorations in Creative Reading and Writing</a:t>
            </a:r>
          </a:p>
        </p:txBody>
      </p: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3324869" y="3632622"/>
            <a:ext cx="1859" cy="32263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1124688" y="3352156"/>
            <a:ext cx="291831" cy="7448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95" name="Rectangle 19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342742" y="2060321"/>
            <a:ext cx="954507" cy="230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99" b="1" dirty="0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038317" y="1979551"/>
            <a:ext cx="1600129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GCSE Literature: Paper 2: </a:t>
            </a:r>
            <a:r>
              <a:rPr lang="en-GB" sz="899" dirty="0"/>
              <a:t>Power and Conflict Poetry Anthology</a:t>
            </a:r>
          </a:p>
        </p:txBody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4261666" y="3657171"/>
            <a:ext cx="34837" cy="253150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5558382" y="1996515"/>
            <a:ext cx="248540" cy="84993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00" name="Rectangle 199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101554" y="589067"/>
            <a:ext cx="954507" cy="230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Further study 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604879" y="317596"/>
            <a:ext cx="711719" cy="645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English</a:t>
            </a:r>
          </a:p>
          <a:p>
            <a:pPr algn="ctr"/>
            <a:r>
              <a:rPr lang="en-GB" sz="899" b="1" dirty="0"/>
              <a:t>A Level Courses</a:t>
            </a:r>
          </a:p>
          <a:p>
            <a:pPr algn="ctr"/>
            <a:endParaRPr lang="en-GB" sz="899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A368CB-FA59-4842-8168-B2508742FF65}"/>
              </a:ext>
            </a:extLst>
          </p:cNvPr>
          <p:cNvSpPr txBox="1"/>
          <p:nvPr/>
        </p:nvSpPr>
        <p:spPr>
          <a:xfrm>
            <a:off x="3109942" y="123303"/>
            <a:ext cx="3685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/>
              <a:t>LEES BROOK ENGLISH</a:t>
            </a:r>
          </a:p>
        </p:txBody>
      </p: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1303489" y="7583349"/>
            <a:ext cx="226060" cy="274006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  <a:stCxn id="246" idx="0"/>
          </p:cNvCxnSpPr>
          <p:nvPr/>
        </p:nvCxnSpPr>
        <p:spPr>
          <a:xfrm flipH="1" flipV="1">
            <a:off x="2125394" y="4027179"/>
            <a:ext cx="4304" cy="234856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46" name="Rectangle 245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652444" y="4262035"/>
            <a:ext cx="954507" cy="645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GCSE Literature: Paper 1: Shakespeare Play: </a:t>
            </a:r>
            <a:r>
              <a:rPr lang="en-GB" sz="899" dirty="0"/>
              <a:t>Macbeth</a:t>
            </a:r>
          </a:p>
        </p:txBody>
      </p: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1650713" y="2515951"/>
            <a:ext cx="1731" cy="334272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48" name="Rectangle 247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711259" y="3118309"/>
            <a:ext cx="954507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GCSE Literature: Paper 2: </a:t>
            </a:r>
            <a:r>
              <a:rPr lang="en-GB" sz="899" dirty="0"/>
              <a:t>An Inspector Calls</a:t>
            </a:r>
          </a:p>
        </p:txBody>
      </p: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2540686" y="2706378"/>
            <a:ext cx="12193" cy="45828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pic>
        <p:nvPicPr>
          <p:cNvPr id="1046" name="Picture 22" descr="Revolution. | Desenhos de perspectiva, Tatuagem de corvo, Idéias de  market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35" y="5850422"/>
            <a:ext cx="277043" cy="33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28" descr="Philosophy Icon #414931 - Free Icons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36" descr="Cradle To Grave Icons - Download Free Vector Icons | Noun Projec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9" y="56547"/>
            <a:ext cx="784956" cy="11799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3916" y="8161101"/>
            <a:ext cx="366759" cy="3850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0501" y="9551858"/>
            <a:ext cx="335139" cy="303437"/>
          </a:xfrm>
          <a:prstGeom prst="rect">
            <a:avLst/>
          </a:prstGeom>
        </p:spPr>
      </p:pic>
      <p:sp>
        <p:nvSpPr>
          <p:cNvPr id="157" name="Rectangle 156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013421" y="8062977"/>
            <a:ext cx="1268158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Class Novel Study: </a:t>
            </a:r>
            <a:r>
              <a:rPr lang="en-GB" sz="899" dirty="0"/>
              <a:t>Asha and The Spirit Bird</a:t>
            </a:r>
          </a:p>
        </p:txBody>
      </p:sp>
      <p:pic>
        <p:nvPicPr>
          <p:cNvPr id="162" name="Picture 16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9540" y="8408284"/>
            <a:ext cx="335139" cy="3034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098" y="8321492"/>
            <a:ext cx="305807" cy="366042"/>
          </a:xfrm>
          <a:prstGeom prst="rect">
            <a:avLst/>
          </a:prstGeom>
        </p:spPr>
      </p:pic>
      <p:sp>
        <p:nvSpPr>
          <p:cNvPr id="165" name="Rectangle 16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76084" y="7088107"/>
            <a:ext cx="1025930" cy="645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Shakespeare Play Study: </a:t>
            </a:r>
            <a:r>
              <a:rPr lang="en-GB" sz="899" dirty="0"/>
              <a:t>A Midsummer Night’s Dream</a:t>
            </a:r>
          </a:p>
        </p:txBody>
      </p:sp>
      <p:pic>
        <p:nvPicPr>
          <p:cNvPr id="166" name="Picture 16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627" y="7264465"/>
            <a:ext cx="305807" cy="3660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6079" y="6998305"/>
            <a:ext cx="421260" cy="4296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24244" y="6354347"/>
            <a:ext cx="256896" cy="3666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3823" y="5623221"/>
            <a:ext cx="436871" cy="586907"/>
          </a:xfrm>
          <a:prstGeom prst="rect">
            <a:avLst/>
          </a:prstGeom>
        </p:spPr>
      </p:pic>
      <p:sp>
        <p:nvSpPr>
          <p:cNvPr id="168" name="Rectangle 167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883304" y="4322350"/>
            <a:ext cx="980954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Shakespeare Play Study: </a:t>
            </a:r>
            <a:r>
              <a:rPr lang="en-GB" sz="899" dirty="0"/>
              <a:t>Richard III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40420" y="4466018"/>
            <a:ext cx="540086" cy="3349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71161" y="7265860"/>
            <a:ext cx="529688" cy="47924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67023" y="4404247"/>
            <a:ext cx="403389" cy="34950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11602" y="1841368"/>
            <a:ext cx="357901" cy="37427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42154" y="3032753"/>
            <a:ext cx="446429" cy="222157"/>
          </a:xfrm>
          <a:prstGeom prst="rect">
            <a:avLst/>
          </a:prstGeom>
        </p:spPr>
      </p:pic>
      <p:sp>
        <p:nvSpPr>
          <p:cNvPr id="169" name="Rectangle 168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51743" y="2974312"/>
            <a:ext cx="1063249" cy="645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GCSE Language: Paper 2: </a:t>
            </a:r>
            <a:r>
              <a:rPr lang="en-GB" sz="899" dirty="0"/>
              <a:t>Writer’s Viewpoints and Perspectives</a:t>
            </a:r>
          </a:p>
        </p:txBody>
      </p:sp>
      <p:pic>
        <p:nvPicPr>
          <p:cNvPr id="173" name="Picture 17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3905" y="3608084"/>
            <a:ext cx="446429" cy="222157"/>
          </a:xfrm>
          <a:prstGeom prst="rect">
            <a:avLst/>
          </a:prstGeom>
        </p:spPr>
      </p:pic>
      <p:pic>
        <p:nvPicPr>
          <p:cNvPr id="174" name="Picture 17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62258" y="4404247"/>
            <a:ext cx="427826" cy="26531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535345" y="1949326"/>
            <a:ext cx="436232" cy="53473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16668" y="3096759"/>
            <a:ext cx="405869" cy="431236"/>
          </a:xfrm>
          <a:prstGeom prst="rect">
            <a:avLst/>
          </a:prstGeom>
        </p:spPr>
      </p:pic>
      <p:sp>
        <p:nvSpPr>
          <p:cNvPr id="180" name="Rectangle 179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5288443" y="2777491"/>
            <a:ext cx="1663661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GCSE Language: Paper 1: </a:t>
            </a:r>
            <a:r>
              <a:rPr lang="en-GB" sz="899" dirty="0"/>
              <a:t>Explorations in Creative Reading and Writing</a:t>
            </a:r>
          </a:p>
        </p:txBody>
      </p:sp>
      <p:pic>
        <p:nvPicPr>
          <p:cNvPr id="181" name="Picture 18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99345" y="2608030"/>
            <a:ext cx="446429" cy="222157"/>
          </a:xfrm>
          <a:prstGeom prst="rect">
            <a:avLst/>
          </a:prstGeom>
        </p:spPr>
      </p:pic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  <a:endCxn id="214" idx="0"/>
          </p:cNvCxnSpPr>
          <p:nvPr/>
        </p:nvCxnSpPr>
        <p:spPr>
          <a:xfrm flipH="1" flipV="1">
            <a:off x="5114222" y="2767831"/>
            <a:ext cx="318466" cy="161350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84" name="Rectangle 183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5655763" y="1497723"/>
            <a:ext cx="1063249" cy="645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GCSE Language: Paper 2: </a:t>
            </a:r>
            <a:r>
              <a:rPr lang="en-GB" sz="899" dirty="0"/>
              <a:t>Writer’s Viewpoints and Perspectives</a:t>
            </a:r>
          </a:p>
        </p:txBody>
      </p:sp>
      <p:pic>
        <p:nvPicPr>
          <p:cNvPr id="186" name="Picture 18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57925" y="2131495"/>
            <a:ext cx="446429" cy="222157"/>
          </a:xfrm>
          <a:prstGeom prst="rect">
            <a:avLst/>
          </a:prstGeom>
        </p:spPr>
      </p:pic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4881275" y="1274102"/>
            <a:ext cx="87430" cy="225314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93" name="Rectangle 192">
            <a:extLst>
              <a:ext uri="{FF2B5EF4-FFF2-40B4-BE49-F238E27FC236}">
                <a16:creationId xmlns:a16="http://schemas.microsoft.com/office/drawing/2014/main" id="{56427ED7-CAA1-4C2D-89F3-1630CB674AD6}"/>
              </a:ext>
            </a:extLst>
          </p:cNvPr>
          <p:cNvSpPr/>
          <p:nvPr/>
        </p:nvSpPr>
        <p:spPr>
          <a:xfrm>
            <a:off x="3668718" y="907224"/>
            <a:ext cx="1949972" cy="4120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GB" sz="900" b="1" dirty="0">
                <a:solidFill>
                  <a:schemeClr val="tx1"/>
                </a:solidFill>
              </a:rPr>
              <a:t>GCSE Literature and Language Exam Preparation and  Revision</a:t>
            </a:r>
          </a:p>
        </p:txBody>
      </p: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4043612" y="1315158"/>
            <a:ext cx="125445" cy="18162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01" name="Rectangle 200">
            <a:extLst>
              <a:ext uri="{FF2B5EF4-FFF2-40B4-BE49-F238E27FC236}">
                <a16:creationId xmlns:a16="http://schemas.microsoft.com/office/drawing/2014/main" id="{56427ED7-CAA1-4C2D-89F3-1630CB674AD6}"/>
              </a:ext>
            </a:extLst>
          </p:cNvPr>
          <p:cNvSpPr/>
          <p:nvPr/>
        </p:nvSpPr>
        <p:spPr>
          <a:xfrm>
            <a:off x="1464052" y="1437817"/>
            <a:ext cx="2492087" cy="2753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GB" sz="900" b="1" dirty="0">
                <a:solidFill>
                  <a:schemeClr val="tx1"/>
                </a:solidFill>
              </a:rPr>
              <a:t>GCSE English Literature Paper 1 and 2</a:t>
            </a:r>
          </a:p>
          <a:p>
            <a:pPr algn="ctr"/>
            <a:r>
              <a:rPr lang="en-GB" sz="900" b="1" dirty="0">
                <a:solidFill>
                  <a:schemeClr val="tx1"/>
                </a:solidFill>
              </a:rPr>
              <a:t>GCSE English Language Paper 1 and 2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79706" y="1231170"/>
            <a:ext cx="952710" cy="64986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315332" y="722065"/>
            <a:ext cx="402766" cy="569678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214962" y="133703"/>
            <a:ext cx="414604" cy="426121"/>
          </a:xfrm>
          <a:prstGeom prst="rect">
            <a:avLst/>
          </a:prstGeom>
        </p:spPr>
      </p:pic>
      <p:sp>
        <p:nvSpPr>
          <p:cNvPr id="207" name="Rectangle 206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01880" y="9166137"/>
            <a:ext cx="1040866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Year 7: </a:t>
            </a:r>
            <a:r>
              <a:rPr lang="en-GB" sz="899" dirty="0"/>
              <a:t>Reading and Writing for Pleasure</a:t>
            </a: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342921" y="9212744"/>
            <a:ext cx="1202615" cy="533806"/>
          </a:xfrm>
          <a:prstGeom prst="rect">
            <a:avLst/>
          </a:prstGeom>
        </p:spPr>
      </p:pic>
      <p:sp>
        <p:nvSpPr>
          <p:cNvPr id="209" name="Rectangle 208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507032" y="5615608"/>
            <a:ext cx="1040866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Year 8: </a:t>
            </a:r>
            <a:r>
              <a:rPr lang="en-GB" sz="899" dirty="0"/>
              <a:t>Reading and Writing for Pleasure</a:t>
            </a:r>
          </a:p>
        </p:txBody>
      </p:sp>
      <p:pic>
        <p:nvPicPr>
          <p:cNvPr id="210" name="Picture 20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478051" y="5671190"/>
            <a:ext cx="931284" cy="413370"/>
          </a:xfrm>
          <a:prstGeom prst="rect">
            <a:avLst/>
          </a:prstGeom>
        </p:spPr>
      </p:pic>
      <p:sp>
        <p:nvSpPr>
          <p:cNvPr id="145" name="Rectangle 14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5617066" y="1033604"/>
            <a:ext cx="1063249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GCSE Spoken Language Study</a:t>
            </a:r>
            <a:endParaRPr lang="en-GB" sz="899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895264" y="626262"/>
            <a:ext cx="469020" cy="439501"/>
          </a:xfrm>
          <a:prstGeom prst="rect">
            <a:avLst/>
          </a:prstGeom>
        </p:spPr>
      </p:pic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5398604" y="1325379"/>
            <a:ext cx="315217" cy="290733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0061EC4-063C-328D-6E78-45AEDE00EBD8}"/>
              </a:ext>
            </a:extLst>
          </p:cNvPr>
          <p:cNvCxnSpPr>
            <a:cxnSpLocks/>
          </p:cNvCxnSpPr>
          <p:nvPr/>
        </p:nvCxnSpPr>
        <p:spPr>
          <a:xfrm flipH="1">
            <a:off x="2730745" y="6118737"/>
            <a:ext cx="11317" cy="221668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425E6C0E-8E66-50BE-691A-6EB467602D87}"/>
              </a:ext>
            </a:extLst>
          </p:cNvPr>
          <p:cNvSpPr/>
          <p:nvPr/>
        </p:nvSpPr>
        <p:spPr>
          <a:xfrm>
            <a:off x="2406062" y="5512872"/>
            <a:ext cx="758094" cy="645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Poetry: </a:t>
            </a:r>
            <a:r>
              <a:rPr lang="en-GB" sz="899" dirty="0"/>
              <a:t>Developing Throughout Time</a:t>
            </a:r>
          </a:p>
        </p:txBody>
      </p:sp>
      <p:pic>
        <p:nvPicPr>
          <p:cNvPr id="1026" name="Picture 2" descr="20,900+ Clock Animation Stock Videos and Royalty-Free Footage - iStock |  Digital clock animation, Alarm clock animation">
            <a:extLst>
              <a:ext uri="{FF2B5EF4-FFF2-40B4-BE49-F238E27FC236}">
                <a16:creationId xmlns:a16="http://schemas.microsoft.com/office/drawing/2014/main" id="{356ACBFC-704E-C20F-B4C0-6508481FB8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7" t="5053" r="23250"/>
          <a:stretch/>
        </p:blipFill>
        <p:spPr bwMode="auto">
          <a:xfrm>
            <a:off x="2011491" y="5617445"/>
            <a:ext cx="437784" cy="46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flatable boat with oars Royalty Free Vector Image">
            <a:extLst>
              <a:ext uri="{FF2B5EF4-FFF2-40B4-BE49-F238E27FC236}">
                <a16:creationId xmlns:a16="http://schemas.microsoft.com/office/drawing/2014/main" id="{E810312D-0E4B-29E7-C1A8-3A6A3892E9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0" t="18904" r="4323" b="17252"/>
          <a:stretch/>
        </p:blipFill>
        <p:spPr bwMode="auto">
          <a:xfrm>
            <a:off x="355994" y="4325908"/>
            <a:ext cx="798524" cy="64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B60C737-F880-5A2D-8DA5-608BE220F838}"/>
              </a:ext>
            </a:extLst>
          </p:cNvPr>
          <p:cNvSpPr/>
          <p:nvPr/>
        </p:nvSpPr>
        <p:spPr>
          <a:xfrm>
            <a:off x="5855404" y="3900357"/>
            <a:ext cx="758094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Poetry: </a:t>
            </a:r>
            <a:r>
              <a:rPr lang="en-GB" sz="899" dirty="0"/>
              <a:t>War and Tragic Protagonist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27A46D7-6BD0-D1A7-0935-E4CA409E0C0A}"/>
              </a:ext>
            </a:extLst>
          </p:cNvPr>
          <p:cNvCxnSpPr>
            <a:cxnSpLocks/>
          </p:cNvCxnSpPr>
          <p:nvPr/>
        </p:nvCxnSpPr>
        <p:spPr>
          <a:xfrm flipH="1">
            <a:off x="5600332" y="4499846"/>
            <a:ext cx="280925" cy="16374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pic>
        <p:nvPicPr>
          <p:cNvPr id="16" name="Picture 2" descr="Bomb Sketch Images – Browse 10,968 Stock Photos, Vectors, and Video | Adobe  Stock">
            <a:extLst>
              <a:ext uri="{FF2B5EF4-FFF2-40B4-BE49-F238E27FC236}">
                <a16:creationId xmlns:a16="http://schemas.microsoft.com/office/drawing/2014/main" id="{938ED18F-2ABC-982C-0DCC-DCE518064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629" y="4454570"/>
            <a:ext cx="594742" cy="52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8662</TotalTime>
  <Words>244</Words>
  <Application>Microsoft Office PowerPoint</Application>
  <PresentationFormat>A4 Paper (210x297 mm)</PresentationFormat>
  <Paragraphs>45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malloney</dc:creator>
  <cp:lastModifiedBy>Mr C Gates - LBA Staff</cp:lastModifiedBy>
  <cp:revision>351</cp:revision>
  <cp:lastPrinted>2019-11-01T07:25:53Z</cp:lastPrinted>
  <dcterms:created xsi:type="dcterms:W3CDTF">2018-02-08T08:28:53Z</dcterms:created>
  <dcterms:modified xsi:type="dcterms:W3CDTF">2024-07-11T14:21:09Z</dcterms:modified>
</cp:coreProperties>
</file>