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"/>
  </p:notesMasterIdLst>
  <p:sldIdLst>
    <p:sldId id="257" r:id="rId2"/>
  </p:sldIdLst>
  <p:sldSz cx="6858000" cy="9906000" type="A4"/>
  <p:notesSz cx="6808788" cy="9940925"/>
  <p:defaultTextStyle>
    <a:defPPr>
      <a:defRPr lang="en-US"/>
    </a:defPPr>
    <a:lvl1pPr marL="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1pPr>
    <a:lvl2pPr marL="33529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2pPr>
    <a:lvl3pPr marL="67058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3pPr>
    <a:lvl4pPr marL="1005878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4pPr>
    <a:lvl5pPr marL="1341170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5pPr>
    <a:lvl6pPr marL="1676462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6pPr>
    <a:lvl7pPr marL="2011755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7pPr>
    <a:lvl8pPr marL="2347047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8pPr>
    <a:lvl9pPr marL="2682341" algn="l" defTabSz="670585" rtl="0" eaLnBrk="1" latinLnBrk="0" hangingPunct="1">
      <a:defRPr sz="13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9E8"/>
    <a:srgbClr val="FF00FF"/>
    <a:srgbClr val="000066"/>
    <a:srgbClr val="000082"/>
    <a:srgbClr val="FF9900"/>
    <a:srgbClr val="FE5E00"/>
    <a:srgbClr val="000074"/>
    <a:srgbClr val="000099"/>
    <a:srgbClr val="144856"/>
    <a:srgbClr val="175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265" autoAdjust="0"/>
    <p:restoredTop sz="95833" autoAdjust="0"/>
  </p:normalViewPr>
  <p:slideViewPr>
    <p:cSldViewPr snapToGrid="0">
      <p:cViewPr>
        <p:scale>
          <a:sx n="140" d="100"/>
          <a:sy n="140" d="100"/>
        </p:scale>
        <p:origin x="564" y="-5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981" y="0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44725" y="1243013"/>
            <a:ext cx="2319338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83664"/>
            <a:ext cx="5447666" cy="391405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981" y="9443322"/>
            <a:ext cx="2951217" cy="49760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1pPr>
    <a:lvl2pPr marL="285113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2pPr>
    <a:lvl3pPr marL="570225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3pPr>
    <a:lvl4pPr marL="855338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4pPr>
    <a:lvl5pPr marL="114045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5pPr>
    <a:lvl6pPr marL="1425564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6pPr>
    <a:lvl7pPr marL="1710676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7pPr>
    <a:lvl8pPr marL="1995789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8pPr>
    <a:lvl9pPr marL="2280901" algn="l" defTabSz="570225" rtl="0" eaLnBrk="1" latinLnBrk="0" hangingPunct="1">
      <a:defRPr sz="74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44725" y="1243013"/>
            <a:ext cx="2319338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5464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729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7718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970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14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75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024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0045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0933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12/09/2023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555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090" y="2411345"/>
            <a:ext cx="997508" cy="66500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7721" y="92782"/>
            <a:ext cx="1224021" cy="1708160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Electrical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Biomedical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Communications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Sound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Civil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Mechanical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Robotics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Systems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Aeronautical Engineer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Manufacturing</a:t>
            </a:r>
          </a:p>
          <a:p>
            <a:pPr algn="ctr"/>
            <a:r>
              <a:rPr lang="en-GB" sz="800" dirty="0">
                <a:solidFill>
                  <a:schemeClr val="bg1"/>
                </a:solidFill>
                <a:latin typeface="Calibri" panose="020F0502020204030204" pitchFamily="34" charset="0"/>
              </a:rPr>
              <a:t>Product Design Engineer</a:t>
            </a:r>
          </a:p>
          <a:p>
            <a:pPr algn="ctr"/>
            <a:endParaRPr lang="en-GB" sz="9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4000866" y="2588212"/>
            <a:ext cx="1185149" cy="344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3675100" y="7491911"/>
            <a:ext cx="1996786" cy="355291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774092" y="7743997"/>
            <a:ext cx="1746197" cy="1226282"/>
          </a:xfrm>
          <a:prstGeom prst="blockArc">
            <a:avLst>
              <a:gd name="adj1" fmla="val 10794190"/>
              <a:gd name="adj2" fmla="val 156513"/>
              <a:gd name="adj3" fmla="val 2821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611337" y="8887278"/>
            <a:ext cx="4189978" cy="34295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4880319" y="6443127"/>
            <a:ext cx="1568707" cy="1236395"/>
          </a:xfrm>
          <a:prstGeom prst="blockArc">
            <a:avLst>
              <a:gd name="adj1" fmla="val 10800000"/>
              <a:gd name="adj2" fmla="val 139885"/>
              <a:gd name="adj3" fmla="val 28561"/>
            </a:avLst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611731" y="7484039"/>
            <a:ext cx="2063369" cy="35604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1869529" y="6282930"/>
            <a:ext cx="3818287" cy="353250"/>
          </a:xfrm>
          <a:prstGeom prst="rect">
            <a:avLst/>
          </a:prstGeom>
          <a:solidFill>
            <a:srgbClr val="F58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1072097" y="5211656"/>
            <a:ext cx="1597388" cy="1251875"/>
          </a:xfrm>
          <a:prstGeom prst="blockArc">
            <a:avLst>
              <a:gd name="adj1" fmla="val 10726998"/>
              <a:gd name="adj2" fmla="val 263439"/>
              <a:gd name="adj3" fmla="val 28511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4293917" y="3964209"/>
            <a:ext cx="1599152" cy="1284788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1851972" y="5036019"/>
            <a:ext cx="3307667" cy="366156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1886997" y="3830779"/>
            <a:ext cx="3272642" cy="3466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1108617" y="2771458"/>
            <a:ext cx="1586105" cy="1226661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4" name="Block Arc 213">
            <a:extLst>
              <a:ext uri="{FF2B5EF4-FFF2-40B4-BE49-F238E27FC236}">
                <a16:creationId xmlns:a16="http://schemas.microsoft.com/office/drawing/2014/main" id="{9BB00DD6-C4C4-7348-AD3E-28EAE4D8492B}"/>
              </a:ext>
            </a:extLst>
          </p:cNvPr>
          <p:cNvSpPr/>
          <p:nvPr/>
        </p:nvSpPr>
        <p:spPr>
          <a:xfrm rot="5400000" flipH="1">
            <a:off x="4346341" y="1557174"/>
            <a:ext cx="1535763" cy="1226661"/>
          </a:xfrm>
          <a:prstGeom prst="blockArc">
            <a:avLst>
              <a:gd name="adj1" fmla="val 10800000"/>
              <a:gd name="adj2" fmla="val 374333"/>
              <a:gd name="adj3" fmla="val 27808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1899105" y="2585008"/>
            <a:ext cx="2163384" cy="3392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73B2E537-2E94-164D-A891-794C913A475F}"/>
              </a:ext>
            </a:extLst>
          </p:cNvPr>
          <p:cNvSpPr/>
          <p:nvPr/>
        </p:nvSpPr>
        <p:spPr>
          <a:xfrm>
            <a:off x="4780680" y="3582240"/>
            <a:ext cx="682278" cy="7327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7F00163B-8BDB-AF44-A463-AD1ACB8794F0}"/>
              </a:ext>
            </a:extLst>
          </p:cNvPr>
          <p:cNvSpPr/>
          <p:nvPr/>
        </p:nvSpPr>
        <p:spPr>
          <a:xfrm>
            <a:off x="4886583" y="3694242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ACF0C630-75E2-F848-B9E5-7E5905E2C993}"/>
              </a:ext>
            </a:extLst>
          </p:cNvPr>
          <p:cNvSpPr/>
          <p:nvPr/>
        </p:nvSpPr>
        <p:spPr>
          <a:xfrm>
            <a:off x="1399196" y="6030028"/>
            <a:ext cx="682278" cy="7327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37258FC4-E633-1F40-B961-0AFD7DEF4AD4}"/>
              </a:ext>
            </a:extLst>
          </p:cNvPr>
          <p:cNvSpPr/>
          <p:nvPr/>
        </p:nvSpPr>
        <p:spPr>
          <a:xfrm>
            <a:off x="1492439" y="6151398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6" name="Oval 225">
            <a:extLst>
              <a:ext uri="{FF2B5EF4-FFF2-40B4-BE49-F238E27FC236}">
                <a16:creationId xmlns:a16="http://schemas.microsoft.com/office/drawing/2014/main" id="{A716D0B4-6237-2645-A384-C1B927AF0552}"/>
              </a:ext>
            </a:extLst>
          </p:cNvPr>
          <p:cNvSpPr/>
          <p:nvPr/>
        </p:nvSpPr>
        <p:spPr>
          <a:xfrm>
            <a:off x="3091323" y="7279725"/>
            <a:ext cx="682278" cy="732756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7112001F-C49E-A041-A930-D9070852FCB6}"/>
              </a:ext>
            </a:extLst>
          </p:cNvPr>
          <p:cNvSpPr/>
          <p:nvPr/>
        </p:nvSpPr>
        <p:spPr>
          <a:xfrm>
            <a:off x="3207480" y="7390747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CF508-9F97-7344-A588-8737134FC758}"/>
              </a:ext>
            </a:extLst>
          </p:cNvPr>
          <p:cNvSpPr/>
          <p:nvPr/>
        </p:nvSpPr>
        <p:spPr>
          <a:xfrm>
            <a:off x="1704974" y="1396564"/>
            <a:ext cx="3382324" cy="3458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3AE9E14-E10F-B948-9B98-448B424F5230}"/>
              </a:ext>
            </a:extLst>
          </p:cNvPr>
          <p:cNvSpPr/>
          <p:nvPr/>
        </p:nvSpPr>
        <p:spPr>
          <a:xfrm>
            <a:off x="3548652" y="2401631"/>
            <a:ext cx="682278" cy="7327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4223162F-40D5-754F-8102-37C01098A339}"/>
              </a:ext>
            </a:extLst>
          </p:cNvPr>
          <p:cNvSpPr/>
          <p:nvPr/>
        </p:nvSpPr>
        <p:spPr>
          <a:xfrm>
            <a:off x="3647269" y="2503033"/>
            <a:ext cx="472310" cy="4967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>
            <a:off x="1257318" y="1350500"/>
            <a:ext cx="526978" cy="413286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48" name="Triangle 47">
            <a:extLst>
              <a:ext uri="{FF2B5EF4-FFF2-40B4-BE49-F238E27FC236}">
                <a16:creationId xmlns:a16="http://schemas.microsoft.com/office/drawing/2014/main" id="{B201E9A5-DE62-6846-B785-23CB32968E1A}"/>
              </a:ext>
            </a:extLst>
          </p:cNvPr>
          <p:cNvSpPr/>
          <p:nvPr/>
        </p:nvSpPr>
        <p:spPr>
          <a:xfrm>
            <a:off x="2333647" y="782635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6CC80915-8218-2D48-9376-49B5BC160739}"/>
              </a:ext>
            </a:extLst>
          </p:cNvPr>
          <p:cNvSpPr/>
          <p:nvPr/>
        </p:nvSpPr>
        <p:spPr>
          <a:xfrm rot="16200000">
            <a:off x="2245631" y="1297355"/>
            <a:ext cx="593662" cy="27549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3206801" y="7434951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8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3196308" y="7434198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42C74E4-6C67-AB42-B00E-14010A9DAB4A}"/>
              </a:ext>
            </a:extLst>
          </p:cNvPr>
          <p:cNvSpPr txBox="1"/>
          <p:nvPr/>
        </p:nvSpPr>
        <p:spPr>
          <a:xfrm>
            <a:off x="1476171" y="6164576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8E84878-B999-3E45-A62E-A5D9A1ABF6E1}"/>
              </a:ext>
            </a:extLst>
          </p:cNvPr>
          <p:cNvSpPr txBox="1"/>
          <p:nvPr/>
        </p:nvSpPr>
        <p:spPr>
          <a:xfrm>
            <a:off x="1492439" y="6165738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9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60EBA4B-8AEC-D046-B76B-ED0FD5A6C7DD}"/>
              </a:ext>
            </a:extLst>
          </p:cNvPr>
          <p:cNvSpPr txBox="1"/>
          <p:nvPr/>
        </p:nvSpPr>
        <p:spPr>
          <a:xfrm>
            <a:off x="4886583" y="371495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219AB6F-CC39-9542-9CB4-66613FD228E7}"/>
              </a:ext>
            </a:extLst>
          </p:cNvPr>
          <p:cNvSpPr txBox="1"/>
          <p:nvPr/>
        </p:nvSpPr>
        <p:spPr>
          <a:xfrm>
            <a:off x="4900301" y="3750827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10</a:t>
            </a:r>
            <a:endParaRPr lang="en-US" sz="2696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C872D16A-BBC9-2E43-BEA6-EDAFD0B01410}"/>
              </a:ext>
            </a:extLst>
          </p:cNvPr>
          <p:cNvSpPr txBox="1"/>
          <p:nvPr/>
        </p:nvSpPr>
        <p:spPr>
          <a:xfrm>
            <a:off x="3675881" y="2556682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5687817" y="8675314"/>
            <a:ext cx="682278" cy="732756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5793658" y="8788066"/>
            <a:ext cx="472310" cy="50725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71" name="Triangle 70">
            <a:extLst>
              <a:ext uri="{FF2B5EF4-FFF2-40B4-BE49-F238E27FC236}">
                <a16:creationId xmlns:a16="http://schemas.microsoft.com/office/drawing/2014/main" id="{06B7D164-1858-4541-8C3A-54F75AAFB537}"/>
              </a:ext>
            </a:extLst>
          </p:cNvPr>
          <p:cNvSpPr/>
          <p:nvPr/>
        </p:nvSpPr>
        <p:spPr>
          <a:xfrm>
            <a:off x="1804173" y="795549"/>
            <a:ext cx="410789" cy="361079"/>
          </a:xfrm>
          <a:prstGeom prst="triangl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9D66A49-1463-9D47-A58E-F5C50C17B380}"/>
              </a:ext>
            </a:extLst>
          </p:cNvPr>
          <p:cNvSpPr/>
          <p:nvPr/>
        </p:nvSpPr>
        <p:spPr>
          <a:xfrm rot="16200000">
            <a:off x="1780742" y="1243447"/>
            <a:ext cx="496159" cy="2915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41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5802098" y="8849907"/>
            <a:ext cx="472309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96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5776904" y="8847100"/>
            <a:ext cx="472309" cy="196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74" b="1" dirty="0"/>
              <a:t>YEAR</a:t>
            </a:r>
          </a:p>
        </p:txBody>
      </p:sp>
      <p:sp>
        <p:nvSpPr>
          <p:cNvPr id="367" name="TextBox 366">
            <a:extLst>
              <a:ext uri="{FF2B5EF4-FFF2-40B4-BE49-F238E27FC236}">
                <a16:creationId xmlns:a16="http://schemas.microsoft.com/office/drawing/2014/main" id="{FFB81E5C-15C7-43B1-BE68-738F5F73B8ED}"/>
              </a:ext>
            </a:extLst>
          </p:cNvPr>
          <p:cNvSpPr txBox="1"/>
          <p:nvPr/>
        </p:nvSpPr>
        <p:spPr>
          <a:xfrm>
            <a:off x="3670501" y="2606026"/>
            <a:ext cx="472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11</a:t>
            </a:r>
          </a:p>
        </p:txBody>
      </p: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A20C7881-E26A-41F4-98E3-36B30483BF72}"/>
              </a:ext>
            </a:extLst>
          </p:cNvPr>
          <p:cNvCxnSpPr>
            <a:cxnSpLocks/>
          </p:cNvCxnSpPr>
          <p:nvPr/>
        </p:nvCxnSpPr>
        <p:spPr>
          <a:xfrm flipH="1">
            <a:off x="3208786" y="5038481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Rectangle 481">
            <a:extLst>
              <a:ext uri="{FF2B5EF4-FFF2-40B4-BE49-F238E27FC236}">
                <a16:creationId xmlns:a16="http://schemas.microsoft.com/office/drawing/2014/main" id="{12D12102-4D4A-4960-8A42-8E697BD91902}"/>
              </a:ext>
            </a:extLst>
          </p:cNvPr>
          <p:cNvSpPr/>
          <p:nvPr/>
        </p:nvSpPr>
        <p:spPr>
          <a:xfrm>
            <a:off x="3050171" y="5112532"/>
            <a:ext cx="1593533" cy="24261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en-GB" sz="1348" b="1" dirty="0">
              <a:solidFill>
                <a:schemeClr val="bg1"/>
              </a:solidFill>
            </a:endParaRPr>
          </a:p>
        </p:txBody>
      </p:sp>
      <p:cxnSp>
        <p:nvCxnSpPr>
          <p:cNvPr id="495" name="Straight Connector 494">
            <a:extLst>
              <a:ext uri="{FF2B5EF4-FFF2-40B4-BE49-F238E27FC236}">
                <a16:creationId xmlns:a16="http://schemas.microsoft.com/office/drawing/2014/main" id="{B496BCEF-C1AA-4FD3-898A-2C19605D2C21}"/>
              </a:ext>
            </a:extLst>
          </p:cNvPr>
          <p:cNvCxnSpPr>
            <a:cxnSpLocks/>
          </p:cNvCxnSpPr>
          <p:nvPr/>
        </p:nvCxnSpPr>
        <p:spPr>
          <a:xfrm flipH="1">
            <a:off x="1236210" y="3240985"/>
            <a:ext cx="406929" cy="18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7" name="Straight Connector 496">
            <a:extLst>
              <a:ext uri="{FF2B5EF4-FFF2-40B4-BE49-F238E27FC236}">
                <a16:creationId xmlns:a16="http://schemas.microsoft.com/office/drawing/2014/main" id="{A76ED8C3-6E66-4899-ACAE-F69F4D925E20}"/>
              </a:ext>
            </a:extLst>
          </p:cNvPr>
          <p:cNvCxnSpPr>
            <a:cxnSpLocks/>
          </p:cNvCxnSpPr>
          <p:nvPr/>
        </p:nvCxnSpPr>
        <p:spPr>
          <a:xfrm flipH="1">
            <a:off x="2834933" y="3824303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1" name="Straight Connector 540">
            <a:extLst>
              <a:ext uri="{FF2B5EF4-FFF2-40B4-BE49-F238E27FC236}">
                <a16:creationId xmlns:a16="http://schemas.microsoft.com/office/drawing/2014/main" id="{EA593DA6-378E-43EC-B4C4-A64E231F304D}"/>
              </a:ext>
            </a:extLst>
          </p:cNvPr>
          <p:cNvCxnSpPr>
            <a:cxnSpLocks/>
          </p:cNvCxnSpPr>
          <p:nvPr/>
        </p:nvCxnSpPr>
        <p:spPr>
          <a:xfrm>
            <a:off x="5278362" y="2499288"/>
            <a:ext cx="239075" cy="22408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3" name="Straight Connector 542">
            <a:extLst>
              <a:ext uri="{FF2B5EF4-FFF2-40B4-BE49-F238E27FC236}">
                <a16:creationId xmlns:a16="http://schemas.microsoft.com/office/drawing/2014/main" id="{B8AAAA7F-C9BB-4942-B6B8-94F07503C796}"/>
              </a:ext>
            </a:extLst>
          </p:cNvPr>
          <p:cNvCxnSpPr>
            <a:cxnSpLocks/>
          </p:cNvCxnSpPr>
          <p:nvPr/>
        </p:nvCxnSpPr>
        <p:spPr>
          <a:xfrm flipH="1">
            <a:off x="4684143" y="1394485"/>
            <a:ext cx="11042" cy="367829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7" name="Rectangle 566">
            <a:extLst>
              <a:ext uri="{FF2B5EF4-FFF2-40B4-BE49-F238E27FC236}">
                <a16:creationId xmlns:a16="http://schemas.microsoft.com/office/drawing/2014/main" id="{56427ED7-CAA1-4C2D-89F3-1630CB674AD6}"/>
              </a:ext>
            </a:extLst>
          </p:cNvPr>
          <p:cNvSpPr/>
          <p:nvPr/>
        </p:nvSpPr>
        <p:spPr>
          <a:xfrm>
            <a:off x="2769727" y="1416021"/>
            <a:ext cx="2011094" cy="27536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en-GB" sz="1011" b="1" dirty="0">
                <a:solidFill>
                  <a:schemeClr val="tx1"/>
                </a:solidFill>
              </a:rPr>
              <a:t>Study support sessions </a:t>
            </a:r>
          </a:p>
        </p:txBody>
      </p: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713CFB55-A0E0-4DCA-86DD-D371A1D1C1B2}"/>
              </a:ext>
            </a:extLst>
          </p:cNvPr>
          <p:cNvCxnSpPr>
            <a:cxnSpLocks/>
            <a:stCxn id="141" idx="1"/>
          </p:cNvCxnSpPr>
          <p:nvPr/>
        </p:nvCxnSpPr>
        <p:spPr>
          <a:xfrm flipH="1">
            <a:off x="5112649" y="5036019"/>
            <a:ext cx="46989" cy="3880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4106525" y="7349711"/>
            <a:ext cx="17326" cy="15272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673613" y="6282637"/>
            <a:ext cx="282078" cy="17691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57587" y="5496800"/>
            <a:ext cx="8010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Engineering research skills</a:t>
            </a:r>
          </a:p>
        </p:txBody>
      </p: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058594" y="5635612"/>
            <a:ext cx="322142" cy="1574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385157" y="5155158"/>
            <a:ext cx="175756" cy="10785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9" name="Rectangle 158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451121" y="4445588"/>
            <a:ext cx="1140711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Materials, properties &amp; characteristics  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11099" y="4930380"/>
            <a:ext cx="1007007" cy="2307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99" b="1" dirty="0"/>
              <a:t>Engineering Brief</a:t>
            </a:r>
          </a:p>
        </p:txBody>
      </p: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357992" y="4860104"/>
            <a:ext cx="6360" cy="35899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04180" y="5409142"/>
            <a:ext cx="104467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Engineering Structures</a:t>
            </a:r>
          </a:p>
        </p:txBody>
      </p: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2685721" y="5205361"/>
            <a:ext cx="91724" cy="2907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703197" y="4999381"/>
            <a:ext cx="6258" cy="17821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5" name="Rectangle 17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568861" y="2980906"/>
            <a:ext cx="12997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NCFE Level 1 / 2 Technical Award in Engineering</a:t>
            </a:r>
          </a:p>
          <a:p>
            <a:endParaRPr lang="en-GB" sz="1000" b="1" dirty="0"/>
          </a:p>
        </p:txBody>
      </p: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4434925" y="3776162"/>
            <a:ext cx="2457" cy="1790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8" name="Rectangle 17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973430" y="3413198"/>
            <a:ext cx="109711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Engineering Disciplines</a:t>
            </a:r>
          </a:p>
        </p:txBody>
      </p: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3258504" y="3750817"/>
            <a:ext cx="0" cy="20444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V="1">
            <a:off x="1082016" y="3497476"/>
            <a:ext cx="330035" cy="489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92" name="Rectangle 19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119681" y="2400117"/>
            <a:ext cx="61029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Start Synoptic Project</a:t>
            </a:r>
          </a:p>
        </p:txBody>
      </p:sp>
      <p:sp>
        <p:nvSpPr>
          <p:cNvPr id="195" name="Rectangle 19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42742" y="2060321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899" b="1" dirty="0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1183" y="3340519"/>
            <a:ext cx="117458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Properties &amp; Characteristics of Materials</a:t>
            </a:r>
          </a:p>
        </p:txBody>
      </p: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4632519" y="2840493"/>
            <a:ext cx="15985" cy="18002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5558383" y="2081510"/>
            <a:ext cx="277395" cy="4109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00" name="Rectangle 19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496729" y="660444"/>
            <a:ext cx="1067405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Apprenticeships </a:t>
            </a:r>
          </a:p>
          <a:p>
            <a:pPr algn="ctr"/>
            <a:r>
              <a:rPr lang="en-GB" sz="899" b="1" dirty="0"/>
              <a:t>And P16</a:t>
            </a:r>
          </a:p>
        </p:txBody>
      </p:sp>
      <p:sp>
        <p:nvSpPr>
          <p:cNvPr id="203" name="Rectangle 20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644679" y="477024"/>
            <a:ext cx="819198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 Career in Engineering</a:t>
            </a:r>
          </a:p>
          <a:p>
            <a:endParaRPr lang="en-GB" sz="899" b="1" dirty="0"/>
          </a:p>
        </p:txBody>
      </p:sp>
      <p:sp>
        <p:nvSpPr>
          <p:cNvPr id="205" name="Rectangle 204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770176" y="1446239"/>
            <a:ext cx="1109064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Exam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A368CB-FA59-4842-8168-B2508742FF65}"/>
              </a:ext>
            </a:extLst>
          </p:cNvPr>
          <p:cNvSpPr txBox="1"/>
          <p:nvPr/>
        </p:nvSpPr>
        <p:spPr>
          <a:xfrm>
            <a:off x="1849147" y="22864"/>
            <a:ext cx="315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 dirty="0"/>
              <a:t>D&amp;T: Engineering </a:t>
            </a: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280561" y="1886283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Tools, Equipment &amp; Machines </a:t>
            </a:r>
          </a:p>
        </p:txBody>
      </p: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184820" y="3645014"/>
            <a:ext cx="1859" cy="32263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6" name="Rectangle 24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1859258" y="3134387"/>
            <a:ext cx="802146" cy="645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Reading engineering Drawings</a:t>
            </a:r>
          </a:p>
          <a:p>
            <a:endParaRPr lang="en-GB" sz="899" b="1" dirty="0"/>
          </a:p>
        </p:txBody>
      </p: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1492439" y="2569373"/>
            <a:ext cx="330264" cy="16068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48" name="Rectangle 24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261285" y="2995121"/>
            <a:ext cx="79611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Preparation for Synoptic </a:t>
            </a:r>
          </a:p>
        </p:txBody>
      </p:sp>
      <p:sp>
        <p:nvSpPr>
          <p:cNvPr id="251" name="Rectangle 25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27553" y="1879487"/>
            <a:ext cx="95470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Synoptic project </a:t>
            </a:r>
          </a:p>
        </p:txBody>
      </p:sp>
      <p:sp>
        <p:nvSpPr>
          <p:cNvPr id="17" name="AutoShape 28" descr="Philosophy Icon #414931 - Free Icons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0" name="AutoShape 36" descr="Cradle To Grave Icons - Download Free Vector Icons | Noun Project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261" name="Straight Connector 260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68" idx="2"/>
          </p:cNvCxnSpPr>
          <p:nvPr/>
        </p:nvCxnSpPr>
        <p:spPr>
          <a:xfrm>
            <a:off x="4904937" y="2352599"/>
            <a:ext cx="22792" cy="26440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82" y="120048"/>
            <a:ext cx="980910" cy="1474453"/>
          </a:xfrm>
          <a:prstGeom prst="rect">
            <a:avLst/>
          </a:prstGeom>
        </p:spPr>
      </p:pic>
      <p:sp>
        <p:nvSpPr>
          <p:cNvPr id="162" name="Rectangle 161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2794694" y="3289804"/>
            <a:ext cx="954507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Application of Science &amp; Maths</a:t>
            </a:r>
          </a:p>
        </p:txBody>
      </p: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>
            <a:off x="2721324" y="2387130"/>
            <a:ext cx="2529" cy="27209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840263" y="2252040"/>
            <a:ext cx="79611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Practical skills</a:t>
            </a:r>
          </a:p>
          <a:p>
            <a:pPr algn="ctr"/>
            <a:endParaRPr lang="en-GB" sz="899" b="1" dirty="0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458531" y="1978675"/>
            <a:ext cx="676845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3D CAD Skills</a:t>
            </a:r>
          </a:p>
        </p:txBody>
      </p:sp>
      <p:sp>
        <p:nvSpPr>
          <p:cNvPr id="177" name="Rectangle 17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042715" y="5547513"/>
            <a:ext cx="954507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Design skills</a:t>
            </a:r>
          </a:p>
        </p:txBody>
      </p: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212901" y="5215891"/>
            <a:ext cx="183235" cy="37030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436840" y="4637136"/>
            <a:ext cx="90590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99" b="1" dirty="0"/>
              <a:t>Bridge model making 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109648" y="1231887"/>
            <a:ext cx="9150" cy="29375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653989" y="630392"/>
            <a:ext cx="95470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Analysis of Brief</a:t>
            </a:r>
          </a:p>
          <a:p>
            <a:pPr algn="ctr"/>
            <a:r>
              <a:rPr lang="en-GB" sz="899" b="1" dirty="0"/>
              <a:t>Research</a:t>
            </a:r>
          </a:p>
          <a:p>
            <a:pPr algn="ctr"/>
            <a:r>
              <a:rPr lang="en-GB" sz="899" b="1" dirty="0"/>
              <a:t>Testing </a:t>
            </a:r>
          </a:p>
        </p:txBody>
      </p: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 flipV="1">
            <a:off x="3906655" y="1695548"/>
            <a:ext cx="90697" cy="23284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67" name="Rectangle 16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3542199" y="1893519"/>
            <a:ext cx="954700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Engineering Drawings</a:t>
            </a:r>
          </a:p>
          <a:p>
            <a:pPr algn="ctr"/>
            <a:r>
              <a:rPr lang="en-GB" sz="899" b="1" dirty="0"/>
              <a:t>Making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20" y="4242483"/>
            <a:ext cx="1355686" cy="6329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49147" y="4347831"/>
            <a:ext cx="577449" cy="39053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3093" y="4217534"/>
            <a:ext cx="756784" cy="42569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86108" y="1922469"/>
            <a:ext cx="623518" cy="4413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393" y="1922469"/>
            <a:ext cx="731080" cy="11382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41426" y="556340"/>
            <a:ext cx="783970" cy="7839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3276" y="6036403"/>
            <a:ext cx="523090" cy="4334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7589" y="5424055"/>
            <a:ext cx="184731" cy="295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477946" y="5146612"/>
            <a:ext cx="954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Coat hook project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-42056" y="5198431"/>
            <a:ext cx="95450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dirty="0"/>
              <a:t>Bridge project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311467" y="4503502"/>
            <a:ext cx="905902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Quality control &amp; Testing - gauges 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59872" y="3937350"/>
            <a:ext cx="785873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Heat treatment process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4012510" y="5420432"/>
            <a:ext cx="1147128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Technical drawing</a:t>
            </a:r>
          </a:p>
        </p:txBody>
      </p:sp>
      <p:sp>
        <p:nvSpPr>
          <p:cNvPr id="181" name="Rectangle 180">
            <a:extLst>
              <a:ext uri="{FF2B5EF4-FFF2-40B4-BE49-F238E27FC236}">
                <a16:creationId xmlns:a16="http://schemas.microsoft.com/office/drawing/2014/main" id="{31750D35-8E08-41D4-9D4A-4562804BEE26}"/>
              </a:ext>
            </a:extLst>
          </p:cNvPr>
          <p:cNvSpPr/>
          <p:nvPr/>
        </p:nvSpPr>
        <p:spPr>
          <a:xfrm>
            <a:off x="5754160" y="4749270"/>
            <a:ext cx="1147128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Bending metals</a:t>
            </a:r>
          </a:p>
        </p:txBody>
      </p: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71" idx="2"/>
          </p:cNvCxnSpPr>
          <p:nvPr/>
        </p:nvCxnSpPr>
        <p:spPr>
          <a:xfrm>
            <a:off x="4764418" y="5010949"/>
            <a:ext cx="14327" cy="16365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  <a:stCxn id="174" idx="0"/>
          </p:cNvCxnSpPr>
          <p:nvPr/>
        </p:nvCxnSpPr>
        <p:spPr>
          <a:xfrm flipH="1" flipV="1">
            <a:off x="4402848" y="5222395"/>
            <a:ext cx="183226" cy="19803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470859" y="4922585"/>
            <a:ext cx="343793" cy="675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5527795" y="4359454"/>
            <a:ext cx="265863" cy="15884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7951" y="5156601"/>
            <a:ext cx="299338" cy="459135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265144" y="5179997"/>
            <a:ext cx="379227" cy="543711"/>
          </a:xfrm>
          <a:prstGeom prst="rect">
            <a:avLst/>
          </a:prstGeom>
        </p:spPr>
      </p:pic>
      <p:sp>
        <p:nvSpPr>
          <p:cNvPr id="202" name="TextBox 201"/>
          <p:cNvSpPr txBox="1"/>
          <p:nvPr/>
        </p:nvSpPr>
        <p:spPr>
          <a:xfrm>
            <a:off x="173242" y="6556306"/>
            <a:ext cx="1176324" cy="5539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w Cen MT" panose="020B0602020104020603" pitchFamily="34" charset="0"/>
              </a:rPr>
              <a:t>In </a:t>
            </a:r>
            <a:r>
              <a:rPr lang="en-GB" sz="1000" b="1" dirty="0">
                <a:latin typeface="Tw Cen MT" panose="020B0602020104020603" pitchFamily="34" charset="0"/>
              </a:rPr>
              <a:t>Y9 </a:t>
            </a:r>
            <a:r>
              <a:rPr lang="en-GB" sz="1000" dirty="0">
                <a:latin typeface="Tw Cen MT" panose="020B0602020104020603" pitchFamily="34" charset="0"/>
              </a:rPr>
              <a:t>you complete 2, 5-week rotations of Engineering</a:t>
            </a:r>
          </a:p>
        </p:txBody>
      </p: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EC642833-F2C5-4B08-9721-A4A7EB6AFBA4}"/>
              </a:ext>
            </a:extLst>
          </p:cNvPr>
          <p:cNvCxnSpPr>
            <a:cxnSpLocks/>
          </p:cNvCxnSpPr>
          <p:nvPr/>
        </p:nvCxnSpPr>
        <p:spPr>
          <a:xfrm flipH="1">
            <a:off x="2870559" y="6161072"/>
            <a:ext cx="105893" cy="23993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A5BEC-4650-AF2E-2FA0-563A2515496A}"/>
              </a:ext>
            </a:extLst>
          </p:cNvPr>
          <p:cNvSpPr/>
          <p:nvPr/>
        </p:nvSpPr>
        <p:spPr>
          <a:xfrm>
            <a:off x="2333647" y="8864040"/>
            <a:ext cx="1247879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Design Engineering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DD42C8E-A5BC-94FE-ACDD-D4982BA0EBCA}"/>
              </a:ext>
            </a:extLst>
          </p:cNvPr>
          <p:cNvSpPr/>
          <p:nvPr/>
        </p:nvSpPr>
        <p:spPr>
          <a:xfrm>
            <a:off x="2319563" y="9031296"/>
            <a:ext cx="1247879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Design Innovation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B456D8D-3B4C-4961-CC1B-6529D9B5C134}"/>
              </a:ext>
            </a:extLst>
          </p:cNvPr>
          <p:cNvSpPr/>
          <p:nvPr/>
        </p:nvSpPr>
        <p:spPr>
          <a:xfrm>
            <a:off x="4839570" y="8888772"/>
            <a:ext cx="81500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Introduction Weeks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36071A1-596E-AA5E-33C9-38A999DE7278}"/>
              </a:ext>
            </a:extLst>
          </p:cNvPr>
          <p:cNvSpPr/>
          <p:nvPr/>
        </p:nvSpPr>
        <p:spPr>
          <a:xfrm>
            <a:off x="4398683" y="7470994"/>
            <a:ext cx="1247879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Design Engineering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B74DD9-036F-9015-F2F3-D81D06BC5F2B}"/>
              </a:ext>
            </a:extLst>
          </p:cNvPr>
          <p:cNvSpPr/>
          <p:nvPr/>
        </p:nvSpPr>
        <p:spPr>
          <a:xfrm>
            <a:off x="4384599" y="7638250"/>
            <a:ext cx="1247879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Design Innovation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791F46-B06D-5F29-E75B-2A80A44EF236}"/>
              </a:ext>
            </a:extLst>
          </p:cNvPr>
          <p:cNvSpPr/>
          <p:nvPr/>
        </p:nvSpPr>
        <p:spPr>
          <a:xfrm>
            <a:off x="3689184" y="7492501"/>
            <a:ext cx="81500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Introduction Weeks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48DE5D5-BFF1-A4F8-1E41-D7637ABECA92}"/>
              </a:ext>
            </a:extLst>
          </p:cNvPr>
          <p:cNvSpPr/>
          <p:nvPr/>
        </p:nvSpPr>
        <p:spPr>
          <a:xfrm>
            <a:off x="4762966" y="8412943"/>
            <a:ext cx="104467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What is D&amp;T? Careers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4C13238-E215-2B71-5DC4-937142A374A8}"/>
              </a:ext>
            </a:extLst>
          </p:cNvPr>
          <p:cNvSpPr/>
          <p:nvPr/>
        </p:nvSpPr>
        <p:spPr>
          <a:xfrm>
            <a:off x="4410060" y="9369049"/>
            <a:ext cx="104467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Isometric Drawing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5BEB62D-2EE3-F8BE-38D6-98C09900D302}"/>
              </a:ext>
            </a:extLst>
          </p:cNvPr>
          <p:cNvSpPr/>
          <p:nvPr/>
        </p:nvSpPr>
        <p:spPr>
          <a:xfrm>
            <a:off x="5163224" y="9359904"/>
            <a:ext cx="104467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Sustainable Design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5DAA36D7-731F-0FCF-1D7E-9EDA192E2A3B}"/>
              </a:ext>
            </a:extLst>
          </p:cNvPr>
          <p:cNvSpPr/>
          <p:nvPr/>
        </p:nvSpPr>
        <p:spPr>
          <a:xfrm>
            <a:off x="4860844" y="8874667"/>
            <a:ext cx="45719" cy="420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8" name="Rectangle 447">
            <a:extLst>
              <a:ext uri="{FF2B5EF4-FFF2-40B4-BE49-F238E27FC236}">
                <a16:creationId xmlns:a16="http://schemas.microsoft.com/office/drawing/2014/main" id="{EA3C36C5-2041-553D-7016-A8CF42D57F8F}"/>
              </a:ext>
            </a:extLst>
          </p:cNvPr>
          <p:cNvSpPr/>
          <p:nvPr/>
        </p:nvSpPr>
        <p:spPr>
          <a:xfrm>
            <a:off x="4047046" y="8342965"/>
            <a:ext cx="764932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Source &amp; categories of materials</a:t>
            </a:r>
          </a:p>
        </p:txBody>
      </p:sp>
      <p:sp>
        <p:nvSpPr>
          <p:cNvPr id="449" name="Rectangle 448">
            <a:extLst>
              <a:ext uri="{FF2B5EF4-FFF2-40B4-BE49-F238E27FC236}">
                <a16:creationId xmlns:a16="http://schemas.microsoft.com/office/drawing/2014/main" id="{748749C6-4E60-B71D-A912-6856EF9B3B17}"/>
              </a:ext>
            </a:extLst>
          </p:cNvPr>
          <p:cNvSpPr/>
          <p:nvPr/>
        </p:nvSpPr>
        <p:spPr>
          <a:xfrm>
            <a:off x="3268479" y="8412943"/>
            <a:ext cx="76493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Product Analysis</a:t>
            </a:r>
          </a:p>
        </p:txBody>
      </p:sp>
      <p:sp>
        <p:nvSpPr>
          <p:cNvPr id="450" name="Rectangle 449">
            <a:extLst>
              <a:ext uri="{FF2B5EF4-FFF2-40B4-BE49-F238E27FC236}">
                <a16:creationId xmlns:a16="http://schemas.microsoft.com/office/drawing/2014/main" id="{C0A67B55-A401-C66C-279F-440DAC17A06D}"/>
              </a:ext>
            </a:extLst>
          </p:cNvPr>
          <p:cNvSpPr/>
          <p:nvPr/>
        </p:nvSpPr>
        <p:spPr>
          <a:xfrm>
            <a:off x="2443912" y="8365531"/>
            <a:ext cx="853294" cy="5074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Mechanisms (levers &amp; linkages)</a:t>
            </a:r>
          </a:p>
        </p:txBody>
      </p:sp>
      <p:sp>
        <p:nvSpPr>
          <p:cNvPr id="451" name="Rectangle 450">
            <a:extLst>
              <a:ext uri="{FF2B5EF4-FFF2-40B4-BE49-F238E27FC236}">
                <a16:creationId xmlns:a16="http://schemas.microsoft.com/office/drawing/2014/main" id="{B866E182-E160-7721-24AC-282F82895134}"/>
              </a:ext>
            </a:extLst>
          </p:cNvPr>
          <p:cNvSpPr/>
          <p:nvPr/>
        </p:nvSpPr>
        <p:spPr>
          <a:xfrm>
            <a:off x="1492439" y="8475812"/>
            <a:ext cx="85545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Research skills</a:t>
            </a:r>
          </a:p>
        </p:txBody>
      </p:sp>
      <p:sp>
        <p:nvSpPr>
          <p:cNvPr id="452" name="Rectangle 451">
            <a:extLst>
              <a:ext uri="{FF2B5EF4-FFF2-40B4-BE49-F238E27FC236}">
                <a16:creationId xmlns:a16="http://schemas.microsoft.com/office/drawing/2014/main" id="{49EA1EB9-A325-7EA2-7FEA-A473AC94AADB}"/>
              </a:ext>
            </a:extLst>
          </p:cNvPr>
          <p:cNvSpPr/>
          <p:nvPr/>
        </p:nvSpPr>
        <p:spPr>
          <a:xfrm>
            <a:off x="1405373" y="8170928"/>
            <a:ext cx="764932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H&amp;S / PPE</a:t>
            </a:r>
          </a:p>
        </p:txBody>
      </p:sp>
      <p:sp>
        <p:nvSpPr>
          <p:cNvPr id="453" name="Rectangle 452">
            <a:extLst>
              <a:ext uri="{FF2B5EF4-FFF2-40B4-BE49-F238E27FC236}">
                <a16:creationId xmlns:a16="http://schemas.microsoft.com/office/drawing/2014/main" id="{85990880-D53B-A4B7-042A-8C412FFB85E7}"/>
              </a:ext>
            </a:extLst>
          </p:cNvPr>
          <p:cNvSpPr/>
          <p:nvPr/>
        </p:nvSpPr>
        <p:spPr>
          <a:xfrm>
            <a:off x="2316320" y="7901004"/>
            <a:ext cx="87625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Intro to practical skills</a:t>
            </a:r>
          </a:p>
        </p:txBody>
      </p:sp>
      <p:sp>
        <p:nvSpPr>
          <p:cNvPr id="455" name="Rectangle 454">
            <a:extLst>
              <a:ext uri="{FF2B5EF4-FFF2-40B4-BE49-F238E27FC236}">
                <a16:creationId xmlns:a16="http://schemas.microsoft.com/office/drawing/2014/main" id="{586129FA-75DD-93D4-8A23-B55E5EA851E4}"/>
              </a:ext>
            </a:extLst>
          </p:cNvPr>
          <p:cNvSpPr/>
          <p:nvPr/>
        </p:nvSpPr>
        <p:spPr>
          <a:xfrm>
            <a:off x="3603156" y="9369049"/>
            <a:ext cx="76493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Work of others </a:t>
            </a:r>
          </a:p>
        </p:txBody>
      </p:sp>
      <p:sp>
        <p:nvSpPr>
          <p:cNvPr id="456" name="Rectangle 455">
            <a:extLst>
              <a:ext uri="{FF2B5EF4-FFF2-40B4-BE49-F238E27FC236}">
                <a16:creationId xmlns:a16="http://schemas.microsoft.com/office/drawing/2014/main" id="{E0775500-0AA2-F716-8C5F-88A58F12DBD1}"/>
              </a:ext>
            </a:extLst>
          </p:cNvPr>
          <p:cNvSpPr/>
          <p:nvPr/>
        </p:nvSpPr>
        <p:spPr>
          <a:xfrm>
            <a:off x="2278006" y="9362320"/>
            <a:ext cx="1052227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New &amp; Emerging Technologies</a:t>
            </a:r>
          </a:p>
        </p:txBody>
      </p:sp>
      <p:sp>
        <p:nvSpPr>
          <p:cNvPr id="457" name="Rectangle 456">
            <a:extLst>
              <a:ext uri="{FF2B5EF4-FFF2-40B4-BE49-F238E27FC236}">
                <a16:creationId xmlns:a16="http://schemas.microsoft.com/office/drawing/2014/main" id="{FBE8681B-6FC7-BB62-2BC0-E205A945F8D3}"/>
              </a:ext>
            </a:extLst>
          </p:cNvPr>
          <p:cNvSpPr/>
          <p:nvPr/>
        </p:nvSpPr>
        <p:spPr>
          <a:xfrm>
            <a:off x="329275" y="7753602"/>
            <a:ext cx="85248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User Centred Design</a:t>
            </a:r>
          </a:p>
        </p:txBody>
      </p:sp>
      <p:sp>
        <p:nvSpPr>
          <p:cNvPr id="458" name="Rectangle 457">
            <a:extLst>
              <a:ext uri="{FF2B5EF4-FFF2-40B4-BE49-F238E27FC236}">
                <a16:creationId xmlns:a16="http://schemas.microsoft.com/office/drawing/2014/main" id="{DBC7EFB2-A710-1519-4ACC-9823918E4D40}"/>
              </a:ext>
            </a:extLst>
          </p:cNvPr>
          <p:cNvSpPr/>
          <p:nvPr/>
        </p:nvSpPr>
        <p:spPr>
          <a:xfrm>
            <a:off x="1678141" y="7109754"/>
            <a:ext cx="1085461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Systems – input, process, output</a:t>
            </a:r>
          </a:p>
        </p:txBody>
      </p:sp>
      <p:sp>
        <p:nvSpPr>
          <p:cNvPr id="459" name="Rectangle 458">
            <a:extLst>
              <a:ext uri="{FF2B5EF4-FFF2-40B4-BE49-F238E27FC236}">
                <a16:creationId xmlns:a16="http://schemas.microsoft.com/office/drawing/2014/main" id="{90C9F792-113A-95C6-D288-80FBDC2CF128}"/>
              </a:ext>
            </a:extLst>
          </p:cNvPr>
          <p:cNvSpPr/>
          <p:nvPr/>
        </p:nvSpPr>
        <p:spPr>
          <a:xfrm>
            <a:off x="239300" y="8428337"/>
            <a:ext cx="764932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3D Printing</a:t>
            </a:r>
          </a:p>
        </p:txBody>
      </p:sp>
      <p:sp>
        <p:nvSpPr>
          <p:cNvPr id="461" name="Rectangle 460">
            <a:extLst>
              <a:ext uri="{FF2B5EF4-FFF2-40B4-BE49-F238E27FC236}">
                <a16:creationId xmlns:a16="http://schemas.microsoft.com/office/drawing/2014/main" id="{8E3D90D7-41E3-7D27-CF7A-131284A5C6FB}"/>
              </a:ext>
            </a:extLst>
          </p:cNvPr>
          <p:cNvSpPr/>
          <p:nvPr/>
        </p:nvSpPr>
        <p:spPr>
          <a:xfrm>
            <a:off x="329275" y="9094744"/>
            <a:ext cx="764932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Laser Cutting</a:t>
            </a:r>
          </a:p>
        </p:txBody>
      </p:sp>
      <p:sp>
        <p:nvSpPr>
          <p:cNvPr id="462" name="Rectangle 461">
            <a:extLst>
              <a:ext uri="{FF2B5EF4-FFF2-40B4-BE49-F238E27FC236}">
                <a16:creationId xmlns:a16="http://schemas.microsoft.com/office/drawing/2014/main" id="{1BBE42BD-B835-98F3-9E53-E66823E5E784}"/>
              </a:ext>
            </a:extLst>
          </p:cNvPr>
          <p:cNvSpPr/>
          <p:nvPr/>
        </p:nvSpPr>
        <p:spPr>
          <a:xfrm>
            <a:off x="3598977" y="7014376"/>
            <a:ext cx="87625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Perspective drawing</a:t>
            </a:r>
          </a:p>
        </p:txBody>
      </p:sp>
      <p:sp>
        <p:nvSpPr>
          <p:cNvPr id="463" name="Rectangle 462">
            <a:extLst>
              <a:ext uri="{FF2B5EF4-FFF2-40B4-BE49-F238E27FC236}">
                <a16:creationId xmlns:a16="http://schemas.microsoft.com/office/drawing/2014/main" id="{3DE5F093-D66F-5B32-6C61-8D8F76F86077}"/>
              </a:ext>
            </a:extLst>
          </p:cNvPr>
          <p:cNvSpPr/>
          <p:nvPr/>
        </p:nvSpPr>
        <p:spPr>
          <a:xfrm>
            <a:off x="4429512" y="7481462"/>
            <a:ext cx="45719" cy="420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4" name="Rectangle 463">
            <a:extLst>
              <a:ext uri="{FF2B5EF4-FFF2-40B4-BE49-F238E27FC236}">
                <a16:creationId xmlns:a16="http://schemas.microsoft.com/office/drawing/2014/main" id="{1C377219-E48F-B280-DC24-FFB7DC3CA6D9}"/>
              </a:ext>
            </a:extLst>
          </p:cNvPr>
          <p:cNvSpPr/>
          <p:nvPr/>
        </p:nvSpPr>
        <p:spPr>
          <a:xfrm>
            <a:off x="3570557" y="7881607"/>
            <a:ext cx="876254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Social issues</a:t>
            </a:r>
          </a:p>
        </p:txBody>
      </p:sp>
      <p:sp>
        <p:nvSpPr>
          <p:cNvPr id="465" name="Rectangle 464">
            <a:extLst>
              <a:ext uri="{FF2B5EF4-FFF2-40B4-BE49-F238E27FC236}">
                <a16:creationId xmlns:a16="http://schemas.microsoft.com/office/drawing/2014/main" id="{96048F26-815E-AC16-B7EF-99B970746928}"/>
              </a:ext>
            </a:extLst>
          </p:cNvPr>
          <p:cNvSpPr/>
          <p:nvPr/>
        </p:nvSpPr>
        <p:spPr>
          <a:xfrm>
            <a:off x="4142185" y="5890020"/>
            <a:ext cx="110600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New &amp; emerging Technologies</a:t>
            </a:r>
          </a:p>
        </p:txBody>
      </p:sp>
      <p:sp>
        <p:nvSpPr>
          <p:cNvPr id="466" name="Rectangle 465">
            <a:extLst>
              <a:ext uri="{FF2B5EF4-FFF2-40B4-BE49-F238E27FC236}">
                <a16:creationId xmlns:a16="http://schemas.microsoft.com/office/drawing/2014/main" id="{D2784669-6326-0F21-BA53-D64F1E3CC1A5}"/>
              </a:ext>
            </a:extLst>
          </p:cNvPr>
          <p:cNvSpPr/>
          <p:nvPr/>
        </p:nvSpPr>
        <p:spPr>
          <a:xfrm>
            <a:off x="2771608" y="5930368"/>
            <a:ext cx="682278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Robotics</a:t>
            </a:r>
          </a:p>
        </p:txBody>
      </p:sp>
      <p:sp>
        <p:nvSpPr>
          <p:cNvPr id="467" name="Rectangle 466">
            <a:extLst>
              <a:ext uri="{FF2B5EF4-FFF2-40B4-BE49-F238E27FC236}">
                <a16:creationId xmlns:a16="http://schemas.microsoft.com/office/drawing/2014/main" id="{FE131A13-1D7C-E0C0-1AD5-34269205B686}"/>
              </a:ext>
            </a:extLst>
          </p:cNvPr>
          <p:cNvSpPr/>
          <p:nvPr/>
        </p:nvSpPr>
        <p:spPr>
          <a:xfrm>
            <a:off x="4933006" y="7890275"/>
            <a:ext cx="676516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Advanced CAD</a:t>
            </a:r>
          </a:p>
        </p:txBody>
      </p:sp>
      <p:sp>
        <p:nvSpPr>
          <p:cNvPr id="468" name="Rectangle 467">
            <a:extLst>
              <a:ext uri="{FF2B5EF4-FFF2-40B4-BE49-F238E27FC236}">
                <a16:creationId xmlns:a16="http://schemas.microsoft.com/office/drawing/2014/main" id="{97329C47-AC7D-9E1E-A847-6111D68F09C2}"/>
              </a:ext>
            </a:extLst>
          </p:cNvPr>
          <p:cNvSpPr/>
          <p:nvPr/>
        </p:nvSpPr>
        <p:spPr>
          <a:xfrm>
            <a:off x="5727553" y="7781551"/>
            <a:ext cx="1106000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User profiles</a:t>
            </a:r>
          </a:p>
        </p:txBody>
      </p:sp>
      <p:sp>
        <p:nvSpPr>
          <p:cNvPr id="469" name="Rectangle 468">
            <a:extLst>
              <a:ext uri="{FF2B5EF4-FFF2-40B4-BE49-F238E27FC236}">
                <a16:creationId xmlns:a16="http://schemas.microsoft.com/office/drawing/2014/main" id="{543D953A-2B08-9F72-1BB4-A0D4B92A4B38}"/>
              </a:ext>
            </a:extLst>
          </p:cNvPr>
          <p:cNvSpPr/>
          <p:nvPr/>
        </p:nvSpPr>
        <p:spPr>
          <a:xfrm rot="16200000">
            <a:off x="6130757" y="6922912"/>
            <a:ext cx="764662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Electronics</a:t>
            </a:r>
          </a:p>
        </p:txBody>
      </p:sp>
      <p:sp>
        <p:nvSpPr>
          <p:cNvPr id="470" name="Rectangle 469">
            <a:extLst>
              <a:ext uri="{FF2B5EF4-FFF2-40B4-BE49-F238E27FC236}">
                <a16:creationId xmlns:a16="http://schemas.microsoft.com/office/drawing/2014/main" id="{F564ED2E-8F9B-8ADB-1E50-25C78BD4ACD4}"/>
              </a:ext>
            </a:extLst>
          </p:cNvPr>
          <p:cNvSpPr/>
          <p:nvPr/>
        </p:nvSpPr>
        <p:spPr>
          <a:xfrm>
            <a:off x="5644535" y="5973461"/>
            <a:ext cx="1106000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Specialist processes</a:t>
            </a:r>
          </a:p>
        </p:txBody>
      </p:sp>
      <p:sp>
        <p:nvSpPr>
          <p:cNvPr id="471" name="Rectangle 470">
            <a:extLst>
              <a:ext uri="{FF2B5EF4-FFF2-40B4-BE49-F238E27FC236}">
                <a16:creationId xmlns:a16="http://schemas.microsoft.com/office/drawing/2014/main" id="{17226438-0D2F-3875-2891-48F8AE3A7C18}"/>
              </a:ext>
            </a:extLst>
          </p:cNvPr>
          <p:cNvSpPr/>
          <p:nvPr/>
        </p:nvSpPr>
        <p:spPr>
          <a:xfrm>
            <a:off x="1192018" y="9356569"/>
            <a:ext cx="865836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Introduction to CAD</a:t>
            </a:r>
          </a:p>
        </p:txBody>
      </p:sp>
      <p:sp>
        <p:nvSpPr>
          <p:cNvPr id="472" name="Rectangle 471">
            <a:extLst>
              <a:ext uri="{FF2B5EF4-FFF2-40B4-BE49-F238E27FC236}">
                <a16:creationId xmlns:a16="http://schemas.microsoft.com/office/drawing/2014/main" id="{339D74E0-FA31-B0DF-A5A2-AB262C8BB67C}"/>
              </a:ext>
            </a:extLst>
          </p:cNvPr>
          <p:cNvSpPr/>
          <p:nvPr/>
        </p:nvSpPr>
        <p:spPr>
          <a:xfrm>
            <a:off x="5052624" y="7010694"/>
            <a:ext cx="87625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Design Approaches</a:t>
            </a:r>
          </a:p>
        </p:txBody>
      </p:sp>
      <p:sp>
        <p:nvSpPr>
          <p:cNvPr id="473" name="Rectangle 472">
            <a:extLst>
              <a:ext uri="{FF2B5EF4-FFF2-40B4-BE49-F238E27FC236}">
                <a16:creationId xmlns:a16="http://schemas.microsoft.com/office/drawing/2014/main" id="{86D38C53-33F7-2310-006D-305EE9042407}"/>
              </a:ext>
            </a:extLst>
          </p:cNvPr>
          <p:cNvSpPr/>
          <p:nvPr/>
        </p:nvSpPr>
        <p:spPr>
          <a:xfrm>
            <a:off x="4417718" y="6683627"/>
            <a:ext cx="1269813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Material properties &amp; characteristics</a:t>
            </a:r>
          </a:p>
        </p:txBody>
      </p:sp>
      <p:sp>
        <p:nvSpPr>
          <p:cNvPr id="474" name="Rectangle 473">
            <a:extLst>
              <a:ext uri="{FF2B5EF4-FFF2-40B4-BE49-F238E27FC236}">
                <a16:creationId xmlns:a16="http://schemas.microsoft.com/office/drawing/2014/main" id="{8F1202B5-6DC4-400B-37AB-E78E7A96C8AC}"/>
              </a:ext>
            </a:extLst>
          </p:cNvPr>
          <p:cNvSpPr/>
          <p:nvPr/>
        </p:nvSpPr>
        <p:spPr>
          <a:xfrm>
            <a:off x="3491834" y="6647888"/>
            <a:ext cx="876254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Composites</a:t>
            </a:r>
          </a:p>
        </p:txBody>
      </p:sp>
      <p:sp>
        <p:nvSpPr>
          <p:cNvPr id="475" name="Rectangle 474">
            <a:extLst>
              <a:ext uri="{FF2B5EF4-FFF2-40B4-BE49-F238E27FC236}">
                <a16:creationId xmlns:a16="http://schemas.microsoft.com/office/drawing/2014/main" id="{C3582A47-1A37-FCD4-F9E0-35F5B321F97A}"/>
              </a:ext>
            </a:extLst>
          </p:cNvPr>
          <p:cNvSpPr/>
          <p:nvPr/>
        </p:nvSpPr>
        <p:spPr>
          <a:xfrm>
            <a:off x="2598588" y="6678957"/>
            <a:ext cx="876254" cy="369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Developing practical skills</a:t>
            </a:r>
          </a:p>
        </p:txBody>
      </p:sp>
      <p:sp>
        <p:nvSpPr>
          <p:cNvPr id="476" name="Rectangle 475">
            <a:extLst>
              <a:ext uri="{FF2B5EF4-FFF2-40B4-BE49-F238E27FC236}">
                <a16:creationId xmlns:a16="http://schemas.microsoft.com/office/drawing/2014/main" id="{0E0DC2DD-1DC8-E569-D9D5-B487FC6FE8AC}"/>
              </a:ext>
            </a:extLst>
          </p:cNvPr>
          <p:cNvSpPr/>
          <p:nvPr/>
        </p:nvSpPr>
        <p:spPr>
          <a:xfrm>
            <a:off x="1810686" y="6731632"/>
            <a:ext cx="876254" cy="230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99" b="1" dirty="0"/>
              <a:t>CAMS</a:t>
            </a:r>
          </a:p>
        </p:txBody>
      </p:sp>
      <p:cxnSp>
        <p:nvCxnSpPr>
          <p:cNvPr id="484" name="Straight Connector 483">
            <a:extLst>
              <a:ext uri="{FF2B5EF4-FFF2-40B4-BE49-F238E27FC236}">
                <a16:creationId xmlns:a16="http://schemas.microsoft.com/office/drawing/2014/main" id="{2DEFE373-B0E9-4DC1-D949-F6DA156318F1}"/>
              </a:ext>
            </a:extLst>
          </p:cNvPr>
          <p:cNvCxnSpPr>
            <a:cxnSpLocks/>
            <a:stCxn id="469" idx="0"/>
          </p:cNvCxnSpPr>
          <p:nvPr/>
        </p:nvCxnSpPr>
        <p:spPr>
          <a:xfrm flipH="1" flipV="1">
            <a:off x="6115658" y="6996904"/>
            <a:ext cx="282078" cy="4136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6" name="Straight Connector 485">
            <a:extLst>
              <a:ext uri="{FF2B5EF4-FFF2-40B4-BE49-F238E27FC236}">
                <a16:creationId xmlns:a16="http://schemas.microsoft.com/office/drawing/2014/main" id="{AEC413F9-70CB-8DA6-57BD-F5A1E3202A22}"/>
              </a:ext>
            </a:extLst>
          </p:cNvPr>
          <p:cNvCxnSpPr>
            <a:cxnSpLocks/>
          </p:cNvCxnSpPr>
          <p:nvPr/>
        </p:nvCxnSpPr>
        <p:spPr>
          <a:xfrm flipH="1" flipV="1">
            <a:off x="5875739" y="7608816"/>
            <a:ext cx="277070" cy="20747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88" name="Straight Connector 487">
            <a:extLst>
              <a:ext uri="{FF2B5EF4-FFF2-40B4-BE49-F238E27FC236}">
                <a16:creationId xmlns:a16="http://schemas.microsoft.com/office/drawing/2014/main" id="{65A0E3C7-0F7B-B15A-CB99-84A8F54ADA1E}"/>
              </a:ext>
            </a:extLst>
          </p:cNvPr>
          <p:cNvCxnSpPr>
            <a:cxnSpLocks/>
          </p:cNvCxnSpPr>
          <p:nvPr/>
        </p:nvCxnSpPr>
        <p:spPr>
          <a:xfrm flipV="1">
            <a:off x="5424828" y="7750788"/>
            <a:ext cx="113061" cy="16840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0" name="Straight Connector 489">
            <a:extLst>
              <a:ext uri="{FF2B5EF4-FFF2-40B4-BE49-F238E27FC236}">
                <a16:creationId xmlns:a16="http://schemas.microsoft.com/office/drawing/2014/main" id="{8E694FB1-EB60-87F6-2D03-8D519E032F83}"/>
              </a:ext>
            </a:extLst>
          </p:cNvPr>
          <p:cNvCxnSpPr>
            <a:cxnSpLocks/>
          </p:cNvCxnSpPr>
          <p:nvPr/>
        </p:nvCxnSpPr>
        <p:spPr>
          <a:xfrm flipH="1" flipV="1">
            <a:off x="5069938" y="6489289"/>
            <a:ext cx="48860" cy="235419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2" name="Straight Connector 491">
            <a:extLst>
              <a:ext uri="{FF2B5EF4-FFF2-40B4-BE49-F238E27FC236}">
                <a16:creationId xmlns:a16="http://schemas.microsoft.com/office/drawing/2014/main" id="{3D621AC8-3FAC-6624-DA7F-97B3C69AE29C}"/>
              </a:ext>
            </a:extLst>
          </p:cNvPr>
          <p:cNvCxnSpPr>
            <a:cxnSpLocks/>
            <a:stCxn id="472" idx="2"/>
          </p:cNvCxnSpPr>
          <p:nvPr/>
        </p:nvCxnSpPr>
        <p:spPr>
          <a:xfrm>
            <a:off x="5490751" y="7379769"/>
            <a:ext cx="132096" cy="17996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98" name="Straight Connector 497">
            <a:extLst>
              <a:ext uri="{FF2B5EF4-FFF2-40B4-BE49-F238E27FC236}">
                <a16:creationId xmlns:a16="http://schemas.microsoft.com/office/drawing/2014/main" id="{09A46667-A434-444D-4094-9FE93CD7A239}"/>
              </a:ext>
            </a:extLst>
          </p:cNvPr>
          <p:cNvCxnSpPr>
            <a:cxnSpLocks/>
          </p:cNvCxnSpPr>
          <p:nvPr/>
        </p:nvCxnSpPr>
        <p:spPr>
          <a:xfrm flipH="1">
            <a:off x="5826013" y="6435037"/>
            <a:ext cx="282078" cy="176918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3" name="Straight Connector 502">
            <a:extLst>
              <a:ext uri="{FF2B5EF4-FFF2-40B4-BE49-F238E27FC236}">
                <a16:creationId xmlns:a16="http://schemas.microsoft.com/office/drawing/2014/main" id="{5B2525C3-961C-AB04-CBCF-EBBF85FE2A76}"/>
              </a:ext>
            </a:extLst>
          </p:cNvPr>
          <p:cNvCxnSpPr>
            <a:cxnSpLocks/>
          </p:cNvCxnSpPr>
          <p:nvPr/>
        </p:nvCxnSpPr>
        <p:spPr>
          <a:xfrm flipV="1">
            <a:off x="4194830" y="7788845"/>
            <a:ext cx="130935" cy="134185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5" name="Straight Connector 504">
            <a:extLst>
              <a:ext uri="{FF2B5EF4-FFF2-40B4-BE49-F238E27FC236}">
                <a16:creationId xmlns:a16="http://schemas.microsoft.com/office/drawing/2014/main" id="{4E4591DF-A3EB-9D60-ECFF-9F876DCF6E0B}"/>
              </a:ext>
            </a:extLst>
          </p:cNvPr>
          <p:cNvCxnSpPr>
            <a:cxnSpLocks/>
            <a:stCxn id="474" idx="0"/>
          </p:cNvCxnSpPr>
          <p:nvPr/>
        </p:nvCxnSpPr>
        <p:spPr>
          <a:xfrm flipV="1">
            <a:off x="3929961" y="6447657"/>
            <a:ext cx="0" cy="20023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7" name="Straight Connector 506">
            <a:extLst>
              <a:ext uri="{FF2B5EF4-FFF2-40B4-BE49-F238E27FC236}">
                <a16:creationId xmlns:a16="http://schemas.microsoft.com/office/drawing/2014/main" id="{6DF8E9D9-E66B-47DE-B76C-0782D3A11D8D}"/>
              </a:ext>
            </a:extLst>
          </p:cNvPr>
          <p:cNvCxnSpPr>
            <a:cxnSpLocks/>
          </p:cNvCxnSpPr>
          <p:nvPr/>
        </p:nvCxnSpPr>
        <p:spPr>
          <a:xfrm flipV="1">
            <a:off x="3141482" y="6460954"/>
            <a:ext cx="67761" cy="25219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09" name="Straight Connector 508">
            <a:extLst>
              <a:ext uri="{FF2B5EF4-FFF2-40B4-BE49-F238E27FC236}">
                <a16:creationId xmlns:a16="http://schemas.microsoft.com/office/drawing/2014/main" id="{7DF6DF36-2D40-8922-EE54-2E8C74948FAD}"/>
              </a:ext>
            </a:extLst>
          </p:cNvPr>
          <p:cNvCxnSpPr>
            <a:cxnSpLocks/>
            <a:stCxn id="476" idx="0"/>
          </p:cNvCxnSpPr>
          <p:nvPr/>
        </p:nvCxnSpPr>
        <p:spPr>
          <a:xfrm flipV="1">
            <a:off x="2248813" y="6512335"/>
            <a:ext cx="170544" cy="2192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511" name="Straight Connector 510">
            <a:extLst>
              <a:ext uri="{FF2B5EF4-FFF2-40B4-BE49-F238E27FC236}">
                <a16:creationId xmlns:a16="http://schemas.microsoft.com/office/drawing/2014/main" id="{794B1035-CD8A-587F-13D0-3856F076EC5F}"/>
              </a:ext>
            </a:extLst>
          </p:cNvPr>
          <p:cNvCxnSpPr>
            <a:cxnSpLocks/>
          </p:cNvCxnSpPr>
          <p:nvPr/>
        </p:nvCxnSpPr>
        <p:spPr>
          <a:xfrm flipH="1" flipV="1">
            <a:off x="2729520" y="7677038"/>
            <a:ext cx="36908" cy="25347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9AD2AEF2-6B4C-1D26-E351-D5511BECA66D}"/>
              </a:ext>
            </a:extLst>
          </p:cNvPr>
          <p:cNvCxnSpPr>
            <a:cxnSpLocks/>
            <a:stCxn id="452" idx="0"/>
          </p:cNvCxnSpPr>
          <p:nvPr/>
        </p:nvCxnSpPr>
        <p:spPr>
          <a:xfrm flipH="1" flipV="1">
            <a:off x="1448923" y="7867294"/>
            <a:ext cx="338916" cy="30363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EA7C6B54-CBC2-88C0-B763-F69C631E2CE8}"/>
              </a:ext>
            </a:extLst>
          </p:cNvPr>
          <p:cNvCxnSpPr>
            <a:cxnSpLocks/>
          </p:cNvCxnSpPr>
          <p:nvPr/>
        </p:nvCxnSpPr>
        <p:spPr>
          <a:xfrm flipH="1">
            <a:off x="1439674" y="8732478"/>
            <a:ext cx="272143" cy="19954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CF268729-CF2B-CE49-2394-F92C094ECE50}"/>
              </a:ext>
            </a:extLst>
          </p:cNvPr>
          <p:cNvCxnSpPr>
            <a:cxnSpLocks/>
          </p:cNvCxnSpPr>
          <p:nvPr/>
        </p:nvCxnSpPr>
        <p:spPr>
          <a:xfrm flipH="1">
            <a:off x="2363108" y="8682271"/>
            <a:ext cx="223631" cy="28394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E8F89A7-EA5B-0F14-6FC0-4D291F7D60E3}"/>
              </a:ext>
            </a:extLst>
          </p:cNvPr>
          <p:cNvCxnSpPr>
            <a:cxnSpLocks/>
            <a:stCxn id="449" idx="2"/>
          </p:cNvCxnSpPr>
          <p:nvPr/>
        </p:nvCxnSpPr>
        <p:spPr>
          <a:xfrm>
            <a:off x="3650945" y="8782018"/>
            <a:ext cx="19760" cy="19073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2E67720D-F0AF-7624-A5FE-D5BF68E4EC40}"/>
              </a:ext>
            </a:extLst>
          </p:cNvPr>
          <p:cNvCxnSpPr>
            <a:cxnSpLocks/>
          </p:cNvCxnSpPr>
          <p:nvPr/>
        </p:nvCxnSpPr>
        <p:spPr>
          <a:xfrm flipH="1">
            <a:off x="4417718" y="8813808"/>
            <a:ext cx="57513" cy="178120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44C30181-5B88-DC14-6016-2A9FAC8C1BAB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5268897" y="8782018"/>
            <a:ext cx="16406" cy="13247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B801D65-924F-E256-0B04-9CCFE396E283}"/>
              </a:ext>
            </a:extLst>
          </p:cNvPr>
          <p:cNvCxnSpPr>
            <a:cxnSpLocks/>
            <a:stCxn id="47" idx="0"/>
          </p:cNvCxnSpPr>
          <p:nvPr/>
        </p:nvCxnSpPr>
        <p:spPr>
          <a:xfrm flipV="1">
            <a:off x="4932397" y="9174052"/>
            <a:ext cx="47384" cy="1949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3EFC1F18-FF0A-7208-CF5E-A40D6E17455A}"/>
              </a:ext>
            </a:extLst>
          </p:cNvPr>
          <p:cNvCxnSpPr>
            <a:cxnSpLocks/>
          </p:cNvCxnSpPr>
          <p:nvPr/>
        </p:nvCxnSpPr>
        <p:spPr>
          <a:xfrm flipH="1" flipV="1">
            <a:off x="5540104" y="9150868"/>
            <a:ext cx="43586" cy="236646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D968A9F4-2D4E-C3E2-E747-DE2352221A6B}"/>
              </a:ext>
            </a:extLst>
          </p:cNvPr>
          <p:cNvCxnSpPr>
            <a:cxnSpLocks/>
            <a:stCxn id="455" idx="0"/>
          </p:cNvCxnSpPr>
          <p:nvPr/>
        </p:nvCxnSpPr>
        <p:spPr>
          <a:xfrm flipV="1">
            <a:off x="3985622" y="9130752"/>
            <a:ext cx="38822" cy="2382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A0A74834-B2A9-AE56-9CDD-A1A82CC0DB7A}"/>
              </a:ext>
            </a:extLst>
          </p:cNvPr>
          <p:cNvCxnSpPr>
            <a:cxnSpLocks/>
          </p:cNvCxnSpPr>
          <p:nvPr/>
        </p:nvCxnSpPr>
        <p:spPr>
          <a:xfrm flipH="1" flipV="1">
            <a:off x="2415337" y="9160680"/>
            <a:ext cx="255322" cy="226834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786BF86-9A6D-4410-8208-D3C00AC1CC31}"/>
              </a:ext>
            </a:extLst>
          </p:cNvPr>
          <p:cNvCxnSpPr>
            <a:cxnSpLocks/>
            <a:stCxn id="471" idx="0"/>
          </p:cNvCxnSpPr>
          <p:nvPr/>
        </p:nvCxnSpPr>
        <p:spPr>
          <a:xfrm flipV="1">
            <a:off x="1624936" y="9146958"/>
            <a:ext cx="158771" cy="20961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BD4DFAE-AB32-D993-EB21-C7180134129E}"/>
              </a:ext>
            </a:extLst>
          </p:cNvPr>
          <p:cNvCxnSpPr>
            <a:cxnSpLocks/>
          </p:cNvCxnSpPr>
          <p:nvPr/>
        </p:nvCxnSpPr>
        <p:spPr>
          <a:xfrm flipV="1">
            <a:off x="996916" y="8932019"/>
            <a:ext cx="289897" cy="242033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91418C8-B36F-B7BC-8389-18820A7034BB}"/>
              </a:ext>
            </a:extLst>
          </p:cNvPr>
          <p:cNvCxnSpPr>
            <a:cxnSpLocks/>
          </p:cNvCxnSpPr>
          <p:nvPr/>
        </p:nvCxnSpPr>
        <p:spPr>
          <a:xfrm flipV="1">
            <a:off x="944821" y="8562080"/>
            <a:ext cx="258169" cy="31071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678AB1E3-1BF2-E0B9-C327-129AB81ED908}"/>
              </a:ext>
            </a:extLst>
          </p:cNvPr>
          <p:cNvCxnSpPr>
            <a:cxnSpLocks/>
          </p:cNvCxnSpPr>
          <p:nvPr/>
        </p:nvCxnSpPr>
        <p:spPr>
          <a:xfrm>
            <a:off x="1004232" y="7992634"/>
            <a:ext cx="211531" cy="59297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5F4301C-BA96-E867-F647-9E1D148E637B}"/>
              </a:ext>
            </a:extLst>
          </p:cNvPr>
          <p:cNvCxnSpPr>
            <a:cxnSpLocks/>
          </p:cNvCxnSpPr>
          <p:nvPr/>
        </p:nvCxnSpPr>
        <p:spPr>
          <a:xfrm flipH="1">
            <a:off x="2060678" y="7441648"/>
            <a:ext cx="77193" cy="133452"/>
          </a:xfrm>
          <a:prstGeom prst="line">
            <a:avLst/>
          </a:prstGeom>
          <a:ln w="38100">
            <a:tailEnd type="oval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pic>
        <p:nvPicPr>
          <p:cNvPr id="101" name="Picture 100">
            <a:extLst>
              <a:ext uri="{FF2B5EF4-FFF2-40B4-BE49-F238E27FC236}">
                <a16:creationId xmlns:a16="http://schemas.microsoft.com/office/drawing/2014/main" id="{4D37D951-B588-FDF2-DEBE-FCF8D6F1288B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9501" t="39157" b="26501"/>
          <a:stretch/>
        </p:blipFill>
        <p:spPr>
          <a:xfrm>
            <a:off x="1518106" y="342769"/>
            <a:ext cx="673367" cy="167207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24D6670-5596-5280-61F1-629B131871B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3441" y="8634479"/>
            <a:ext cx="500258" cy="500258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7A524161-EDFF-15DD-ADB3-388B4DAABC4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18093" y="9424902"/>
            <a:ext cx="555508" cy="283614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BED3AF6C-1A2B-3806-0D9D-7B01126D3F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8689" y="9512920"/>
            <a:ext cx="656807" cy="197916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D6F2454E-C9EB-F032-B6E9-125668B8F9D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665043" y="8203283"/>
            <a:ext cx="372595" cy="427934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B785CC6C-0CA3-8FBC-0CDC-CEF69C932D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114905" y="8534531"/>
            <a:ext cx="300854" cy="300854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D8AA368-CF0D-A65E-487D-19C9D47533D1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22719" t="571" r="49649" b="53680"/>
          <a:stretch/>
        </p:blipFill>
        <p:spPr>
          <a:xfrm>
            <a:off x="2076508" y="8128034"/>
            <a:ext cx="337398" cy="412085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0C3C6AEF-5B99-D1A7-5F50-2A583053A8E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59338" y="7141322"/>
            <a:ext cx="1259432" cy="34984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173611CF-B04B-9DF1-83A0-DE9E09587E9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296861" y="5824471"/>
            <a:ext cx="613941" cy="430556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E10A5BD6-849A-74B3-1DE8-172E41B73A39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433924" y="5858563"/>
            <a:ext cx="518079" cy="385348"/>
          </a:xfrm>
          <a:prstGeom prst="rect">
            <a:avLst/>
          </a:prstGeom>
        </p:spPr>
      </p:pic>
      <p:pic>
        <p:nvPicPr>
          <p:cNvPr id="512" name="Picture 511">
            <a:extLst>
              <a:ext uri="{FF2B5EF4-FFF2-40B4-BE49-F238E27FC236}">
                <a16:creationId xmlns:a16="http://schemas.microsoft.com/office/drawing/2014/main" id="{67882EDA-65F9-2619-16C4-7A0C9B04A0A2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708357" y="7016166"/>
            <a:ext cx="383887" cy="328005"/>
          </a:xfrm>
          <a:prstGeom prst="rect">
            <a:avLst/>
          </a:prstGeom>
        </p:spPr>
      </p:pic>
      <p:pic>
        <p:nvPicPr>
          <p:cNvPr id="513" name="Picture 512">
            <a:extLst>
              <a:ext uri="{FF2B5EF4-FFF2-40B4-BE49-F238E27FC236}">
                <a16:creationId xmlns:a16="http://schemas.microsoft.com/office/drawing/2014/main" id="{B5AB94D2-E4CD-B3D6-45C3-0FFC4FC6BC9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77114" y="6812055"/>
            <a:ext cx="456297" cy="265462"/>
          </a:xfrm>
          <a:prstGeom prst="rect">
            <a:avLst/>
          </a:prstGeom>
        </p:spPr>
      </p:pic>
      <p:pic>
        <p:nvPicPr>
          <p:cNvPr id="514" name="Picture 513">
            <a:extLst>
              <a:ext uri="{FF2B5EF4-FFF2-40B4-BE49-F238E27FC236}">
                <a16:creationId xmlns:a16="http://schemas.microsoft.com/office/drawing/2014/main" id="{9D255FDC-0A2E-7735-F4AC-E792267E1615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412050" y="6780873"/>
            <a:ext cx="627031" cy="341295"/>
          </a:xfrm>
          <a:prstGeom prst="rect">
            <a:avLst/>
          </a:prstGeom>
        </p:spPr>
      </p:pic>
      <p:sp>
        <p:nvSpPr>
          <p:cNvPr id="515" name="TextBox 203">
            <a:extLst>
              <a:ext uri="{FF2B5EF4-FFF2-40B4-BE49-F238E27FC236}">
                <a16:creationId xmlns:a16="http://schemas.microsoft.com/office/drawing/2014/main" id="{5DD62B51-3C72-7ECB-4E29-5293C096D45A}"/>
              </a:ext>
            </a:extLst>
          </p:cNvPr>
          <p:cNvSpPr txBox="1"/>
          <p:nvPr/>
        </p:nvSpPr>
        <p:spPr>
          <a:xfrm>
            <a:off x="5611501" y="7957167"/>
            <a:ext cx="1133927" cy="70788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5292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0585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78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1170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62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755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47047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82341" algn="l" defTabSz="670585" rtl="0" eaLnBrk="1" latinLnBrk="0" hangingPunct="1">
              <a:defRPr sz="13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800" dirty="0">
                <a:latin typeface="Tw Cen MT" panose="020B0602020104020603" pitchFamily="34" charset="0"/>
              </a:rPr>
              <a:t>You will rotate around 3 areas of D&amp;T in Y7 &amp; Y8 The skills you learn here will be used in the other areas too! </a:t>
            </a:r>
          </a:p>
        </p:txBody>
      </p:sp>
    </p:spTree>
    <p:extLst>
      <p:ext uri="{BB962C8B-B14F-4D97-AF65-F5344CB8AC3E}">
        <p14:creationId xmlns:p14="http://schemas.microsoft.com/office/powerpoint/2010/main" val="149571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8715</TotalTime>
  <Words>270</Words>
  <Application>Microsoft Office PowerPoint</Application>
  <PresentationFormat>A4 Paper (210x297 mm)</PresentationFormat>
  <Paragraphs>93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Tw Cen MT</vt:lpstr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 malloney</dc:creator>
  <cp:lastModifiedBy>alex waterhouse</cp:lastModifiedBy>
  <cp:revision>376</cp:revision>
  <cp:lastPrinted>2019-11-01T07:25:53Z</cp:lastPrinted>
  <dcterms:created xsi:type="dcterms:W3CDTF">2018-02-08T08:28:53Z</dcterms:created>
  <dcterms:modified xsi:type="dcterms:W3CDTF">2023-09-12T20:14:03Z</dcterms:modified>
</cp:coreProperties>
</file>