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sldIdLst>
    <p:sldId id="256" r:id="rId2"/>
  </p:sldIdLst>
  <p:sldSz cx="6858000" cy="9906000" type="A4"/>
  <p:notesSz cx="6808788" cy="9940925"/>
  <p:defaultTextStyle>
    <a:defPPr>
      <a:defRPr lang="en-US"/>
    </a:defPPr>
    <a:lvl1pPr marL="0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1pPr>
    <a:lvl2pPr marL="335292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2pPr>
    <a:lvl3pPr marL="670585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3pPr>
    <a:lvl4pPr marL="1005878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4pPr>
    <a:lvl5pPr marL="1341170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5pPr>
    <a:lvl6pPr marL="1676462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6pPr>
    <a:lvl7pPr marL="2011755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7pPr>
    <a:lvl8pPr marL="2347047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8pPr>
    <a:lvl9pPr marL="2682341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9E8"/>
    <a:srgbClr val="FF00FF"/>
    <a:srgbClr val="000066"/>
    <a:srgbClr val="000082"/>
    <a:srgbClr val="FF9900"/>
    <a:srgbClr val="FE5E00"/>
    <a:srgbClr val="000074"/>
    <a:srgbClr val="000099"/>
    <a:srgbClr val="144856"/>
    <a:srgbClr val="175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65" autoAdjust="0"/>
    <p:restoredTop sz="95833" autoAdjust="0"/>
  </p:normalViewPr>
  <p:slideViewPr>
    <p:cSldViewPr snapToGrid="0">
      <p:cViewPr>
        <p:scale>
          <a:sx n="120" d="100"/>
          <a:sy n="120" d="100"/>
        </p:scale>
        <p:origin x="1000" y="-18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981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4725" y="1243013"/>
            <a:ext cx="23193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664"/>
            <a:ext cx="5447666" cy="391405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981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1pPr>
    <a:lvl2pPr marL="285113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2pPr>
    <a:lvl3pPr marL="570225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3pPr>
    <a:lvl4pPr marL="855338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4pPr>
    <a:lvl5pPr marL="1140451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5pPr>
    <a:lvl6pPr marL="1425564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6pPr>
    <a:lvl7pPr marL="1710676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7pPr>
    <a:lvl8pPr marL="1995789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8pPr>
    <a:lvl9pPr marL="2280901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4725" y="1243013"/>
            <a:ext cx="2319338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46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72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71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1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97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1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75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02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04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93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55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704" y="4929106"/>
            <a:ext cx="331187" cy="331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336" y="8186595"/>
            <a:ext cx="466676" cy="380960"/>
          </a:xfrm>
          <a:prstGeom prst="rect">
            <a:avLst/>
          </a:prstGeom>
        </p:spPr>
      </p:pic>
      <p:sp>
        <p:nvSpPr>
          <p:cNvPr id="183" name="Rectangle 182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4000866" y="2588212"/>
            <a:ext cx="1185149" cy="3440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3841384" y="7491911"/>
            <a:ext cx="1398022" cy="355291"/>
          </a:xfrm>
          <a:prstGeom prst="rect">
            <a:avLst/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1179884" y="7670268"/>
            <a:ext cx="1571187" cy="1226661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1917071" y="8734908"/>
            <a:ext cx="3572253" cy="3429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4362697" y="6453109"/>
            <a:ext cx="1561525" cy="1226661"/>
          </a:xfrm>
          <a:prstGeom prst="blockArc">
            <a:avLst>
              <a:gd name="adj1" fmla="val 10800000"/>
              <a:gd name="adj2" fmla="val 139885"/>
              <a:gd name="adj3" fmla="val 28561"/>
            </a:avLst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1912638" y="7499871"/>
            <a:ext cx="1757863" cy="3366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869530" y="6282930"/>
            <a:ext cx="3280382" cy="353250"/>
          </a:xfrm>
          <a:prstGeom prst="rect">
            <a:avLst/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1072097" y="5211656"/>
            <a:ext cx="1597388" cy="1251875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4293917" y="3964209"/>
            <a:ext cx="1599152" cy="1284788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851972" y="5036019"/>
            <a:ext cx="3307667" cy="366156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1886997" y="3830779"/>
            <a:ext cx="3272642" cy="3466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1108617" y="2771458"/>
            <a:ext cx="1586105" cy="1226661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4346341" y="1557174"/>
            <a:ext cx="1535763" cy="1226661"/>
          </a:xfrm>
          <a:prstGeom prst="blockArc">
            <a:avLst>
              <a:gd name="adj1" fmla="val 10800000"/>
              <a:gd name="adj2" fmla="val 374333"/>
              <a:gd name="adj3" fmla="val 2780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1868271" y="2597043"/>
            <a:ext cx="2163384" cy="339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4780680" y="3582240"/>
            <a:ext cx="682278" cy="73275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4886583" y="3694242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1399196" y="6030028"/>
            <a:ext cx="682278" cy="7327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1492439" y="6151398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3396136" y="7264465"/>
            <a:ext cx="682278" cy="732756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112001F-C49E-A041-A930-D9070852FCB6}"/>
              </a:ext>
            </a:extLst>
          </p:cNvPr>
          <p:cNvSpPr/>
          <p:nvPr/>
        </p:nvSpPr>
        <p:spPr>
          <a:xfrm>
            <a:off x="3505847" y="7374039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733252" y="1405959"/>
            <a:ext cx="3382324" cy="3458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AE9E14-E10F-B948-9B98-448B424F5230}"/>
              </a:ext>
            </a:extLst>
          </p:cNvPr>
          <p:cNvSpPr/>
          <p:nvPr/>
        </p:nvSpPr>
        <p:spPr>
          <a:xfrm>
            <a:off x="3568740" y="2366088"/>
            <a:ext cx="682278" cy="7327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3647269" y="2503033"/>
            <a:ext cx="472310" cy="4967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1257318" y="1350500"/>
            <a:ext cx="526978" cy="413286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2333647" y="782635"/>
            <a:ext cx="410789" cy="361079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2245631" y="1297355"/>
            <a:ext cx="593662" cy="2754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3511614" y="7419691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3501121" y="7418938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2C74E4-6C67-AB42-B00E-14010A9DAB4A}"/>
              </a:ext>
            </a:extLst>
          </p:cNvPr>
          <p:cNvSpPr txBox="1"/>
          <p:nvPr/>
        </p:nvSpPr>
        <p:spPr>
          <a:xfrm>
            <a:off x="1476171" y="6164576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1492439" y="6165738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0EBA4B-8AEC-D046-B76B-ED0FD5A6C7DD}"/>
              </a:ext>
            </a:extLst>
          </p:cNvPr>
          <p:cNvSpPr txBox="1"/>
          <p:nvPr/>
        </p:nvSpPr>
        <p:spPr>
          <a:xfrm>
            <a:off x="4886583" y="3714950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4900301" y="3750827"/>
            <a:ext cx="47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10</a:t>
            </a:r>
            <a:endParaRPr lang="en-US" sz="2696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872D16A-BBC9-2E43-BEA6-EDAFD0B01410}"/>
              </a:ext>
            </a:extLst>
          </p:cNvPr>
          <p:cNvSpPr txBox="1"/>
          <p:nvPr/>
        </p:nvSpPr>
        <p:spPr>
          <a:xfrm>
            <a:off x="3675881" y="2556682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4901885" y="8472829"/>
            <a:ext cx="682278" cy="73275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5010463" y="8582936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71" name="Triangle 70">
            <a:extLst>
              <a:ext uri="{FF2B5EF4-FFF2-40B4-BE49-F238E27FC236}">
                <a16:creationId xmlns:a16="http://schemas.microsoft.com/office/drawing/2014/main" id="{06B7D164-1858-4541-8C3A-54F75AAFB537}"/>
              </a:ext>
            </a:extLst>
          </p:cNvPr>
          <p:cNvSpPr/>
          <p:nvPr/>
        </p:nvSpPr>
        <p:spPr>
          <a:xfrm>
            <a:off x="1804173" y="795549"/>
            <a:ext cx="410789" cy="361079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D66A49-1463-9D47-A58E-F5C50C17B380}"/>
              </a:ext>
            </a:extLst>
          </p:cNvPr>
          <p:cNvSpPr/>
          <p:nvPr/>
        </p:nvSpPr>
        <p:spPr>
          <a:xfrm rot="16200000">
            <a:off x="1767242" y="1253478"/>
            <a:ext cx="496159" cy="2915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5015360" y="8661377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5033544" y="8648194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FFB81E5C-15C7-43B1-BE68-738F5F73B8ED}"/>
              </a:ext>
            </a:extLst>
          </p:cNvPr>
          <p:cNvSpPr txBox="1"/>
          <p:nvPr/>
        </p:nvSpPr>
        <p:spPr>
          <a:xfrm>
            <a:off x="3670501" y="2606026"/>
            <a:ext cx="47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11</a:t>
            </a:r>
          </a:p>
        </p:txBody>
      </p: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A20C7881-E26A-41F4-98E3-36B30483BF72}"/>
              </a:ext>
            </a:extLst>
          </p:cNvPr>
          <p:cNvCxnSpPr>
            <a:cxnSpLocks/>
          </p:cNvCxnSpPr>
          <p:nvPr/>
        </p:nvCxnSpPr>
        <p:spPr>
          <a:xfrm flipH="1">
            <a:off x="3208786" y="5038481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2" name="Rectangle 481">
            <a:extLst>
              <a:ext uri="{FF2B5EF4-FFF2-40B4-BE49-F238E27FC236}">
                <a16:creationId xmlns:a16="http://schemas.microsoft.com/office/drawing/2014/main" id="{12D12102-4D4A-4960-8A42-8E697BD91902}"/>
              </a:ext>
            </a:extLst>
          </p:cNvPr>
          <p:cNvSpPr/>
          <p:nvPr/>
        </p:nvSpPr>
        <p:spPr>
          <a:xfrm>
            <a:off x="3050171" y="5112532"/>
            <a:ext cx="1593533" cy="2426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sz="1348" b="1" dirty="0">
              <a:solidFill>
                <a:schemeClr val="bg1"/>
              </a:solidFill>
            </a:endParaRPr>
          </a:p>
        </p:txBody>
      </p: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B496BCEF-C1AA-4FD3-898A-2C19605D2C21}"/>
              </a:ext>
            </a:extLst>
          </p:cNvPr>
          <p:cNvCxnSpPr>
            <a:cxnSpLocks/>
          </p:cNvCxnSpPr>
          <p:nvPr/>
        </p:nvCxnSpPr>
        <p:spPr>
          <a:xfrm flipH="1">
            <a:off x="1236210" y="3240985"/>
            <a:ext cx="406929" cy="18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A76ED8C3-6E66-4899-ACAE-F69F4D925E20}"/>
              </a:ext>
            </a:extLst>
          </p:cNvPr>
          <p:cNvCxnSpPr>
            <a:cxnSpLocks/>
          </p:cNvCxnSpPr>
          <p:nvPr/>
        </p:nvCxnSpPr>
        <p:spPr>
          <a:xfrm flipH="1">
            <a:off x="2834933" y="3824303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Connector 540">
            <a:extLst>
              <a:ext uri="{FF2B5EF4-FFF2-40B4-BE49-F238E27FC236}">
                <a16:creationId xmlns:a16="http://schemas.microsoft.com/office/drawing/2014/main" id="{EA593DA6-378E-43EC-B4C4-A64E231F304D}"/>
              </a:ext>
            </a:extLst>
          </p:cNvPr>
          <p:cNvCxnSpPr>
            <a:cxnSpLocks/>
          </p:cNvCxnSpPr>
          <p:nvPr/>
        </p:nvCxnSpPr>
        <p:spPr>
          <a:xfrm>
            <a:off x="5278362" y="2499288"/>
            <a:ext cx="239075" cy="22408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>
            <a:extLst>
              <a:ext uri="{FF2B5EF4-FFF2-40B4-BE49-F238E27FC236}">
                <a16:creationId xmlns:a16="http://schemas.microsoft.com/office/drawing/2014/main" id="{B8AAAA7F-C9BB-4942-B6B8-94F07503C796}"/>
              </a:ext>
            </a:extLst>
          </p:cNvPr>
          <p:cNvCxnSpPr>
            <a:cxnSpLocks/>
          </p:cNvCxnSpPr>
          <p:nvPr/>
        </p:nvCxnSpPr>
        <p:spPr>
          <a:xfrm flipH="1">
            <a:off x="4684143" y="1394485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7" name="Rectangle 566">
            <a:extLst>
              <a:ext uri="{FF2B5EF4-FFF2-40B4-BE49-F238E27FC236}">
                <a16:creationId xmlns:a16="http://schemas.microsoft.com/office/drawing/2014/main" id="{56427ED7-CAA1-4C2D-89F3-1630CB674AD6}"/>
              </a:ext>
            </a:extLst>
          </p:cNvPr>
          <p:cNvSpPr/>
          <p:nvPr/>
        </p:nvSpPr>
        <p:spPr>
          <a:xfrm>
            <a:off x="2692428" y="1416467"/>
            <a:ext cx="2011094" cy="2753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1011" b="1" dirty="0">
                <a:solidFill>
                  <a:schemeClr val="tx1"/>
                </a:solidFill>
              </a:rPr>
              <a:t>Exam skills, revision</a:t>
            </a:r>
          </a:p>
          <a:p>
            <a:pPr algn="ctr"/>
            <a:r>
              <a:rPr lang="en-GB" sz="1011" b="1" dirty="0">
                <a:solidFill>
                  <a:schemeClr val="tx1"/>
                </a:solidFill>
              </a:rPr>
              <a:t> Booster sessions</a:t>
            </a:r>
          </a:p>
        </p:txBody>
      </p: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713CFB55-A0E0-4DCA-86DD-D371A1D1C1B2}"/>
              </a:ext>
            </a:extLst>
          </p:cNvPr>
          <p:cNvCxnSpPr>
            <a:cxnSpLocks/>
            <a:stCxn id="141" idx="1"/>
          </p:cNvCxnSpPr>
          <p:nvPr/>
        </p:nvCxnSpPr>
        <p:spPr>
          <a:xfrm flipH="1">
            <a:off x="5112649" y="5036019"/>
            <a:ext cx="46989" cy="3880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4B8FD99F-3CE2-4610-8879-BFD39F21DC99}"/>
              </a:ext>
            </a:extLst>
          </p:cNvPr>
          <p:cNvCxnSpPr>
            <a:cxnSpLocks/>
          </p:cNvCxnSpPr>
          <p:nvPr/>
        </p:nvCxnSpPr>
        <p:spPr>
          <a:xfrm>
            <a:off x="5409335" y="6948130"/>
            <a:ext cx="375989" cy="2557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004904" y="8134388"/>
            <a:ext cx="711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>
                <a:latin typeface="Tw Cen MT" panose="020B0602020104020603" pitchFamily="34" charset="0"/>
              </a:rPr>
              <a:t>Why is food safety important?</a:t>
            </a:r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F67AA639-8064-404A-AAA3-179AF8A6B09F}"/>
              </a:ext>
            </a:extLst>
          </p:cNvPr>
          <p:cNvCxnSpPr>
            <a:cxnSpLocks/>
          </p:cNvCxnSpPr>
          <p:nvPr/>
        </p:nvCxnSpPr>
        <p:spPr>
          <a:xfrm>
            <a:off x="3258504" y="8706748"/>
            <a:ext cx="1" cy="3335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03656BBF-CC66-4BF0-B619-1F2415E1D738}"/>
              </a:ext>
            </a:extLst>
          </p:cNvPr>
          <p:cNvCxnSpPr>
            <a:cxnSpLocks/>
          </p:cNvCxnSpPr>
          <p:nvPr/>
        </p:nvCxnSpPr>
        <p:spPr>
          <a:xfrm flipH="1">
            <a:off x="1332806" y="8240768"/>
            <a:ext cx="364505" cy="685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7BB0043B-068E-4DEC-8922-C4ED2ACCEB64}"/>
              </a:ext>
            </a:extLst>
          </p:cNvPr>
          <p:cNvCxnSpPr>
            <a:cxnSpLocks/>
          </p:cNvCxnSpPr>
          <p:nvPr/>
        </p:nvCxnSpPr>
        <p:spPr>
          <a:xfrm>
            <a:off x="3619006" y="6280021"/>
            <a:ext cx="1" cy="33286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378771" y="8623218"/>
            <a:ext cx="2041" cy="16185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379807" y="8290771"/>
            <a:ext cx="184731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899" b="1" dirty="0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3491073" y="8974822"/>
            <a:ext cx="0" cy="27014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085530" y="9229839"/>
            <a:ext cx="811083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dirty="0">
                <a:latin typeface="Tw Cen MT" panose="020B0602020104020603" pitchFamily="34" charset="0"/>
              </a:rPr>
              <a:t>What is the </a:t>
            </a:r>
            <a:r>
              <a:rPr lang="en-GB" sz="899" dirty="0" err="1">
                <a:latin typeface="Tw Cen MT" panose="020B0602020104020603" pitchFamily="34" charset="0"/>
              </a:rPr>
              <a:t>Eatwell</a:t>
            </a:r>
            <a:r>
              <a:rPr lang="en-GB" sz="899" dirty="0">
                <a:latin typeface="Tw Cen MT" panose="020B0602020104020603" pitchFamily="34" charset="0"/>
              </a:rPr>
              <a:t> guide?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2399203" y="8645258"/>
            <a:ext cx="5509" cy="22827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1324700" y="8640607"/>
            <a:ext cx="198533" cy="86754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2790321" y="7375586"/>
            <a:ext cx="2041" cy="16185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305886" y="7421492"/>
            <a:ext cx="2041" cy="16185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5676394" y="7210202"/>
            <a:ext cx="251982" cy="137102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947097" y="7188189"/>
            <a:ext cx="1042273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99" dirty="0">
                <a:latin typeface="Tw Cen MT" panose="020B0602020104020603" pitchFamily="34" charset="0"/>
              </a:rPr>
              <a:t>Recap food safety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465450" y="6224170"/>
            <a:ext cx="1026243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99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Nutrients in detail 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581113" y="6480918"/>
            <a:ext cx="118974" cy="135985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4410060" y="6184417"/>
            <a:ext cx="0" cy="24187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48" name="Rectangle 14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118499" y="5873629"/>
            <a:ext cx="1059514" cy="368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dirty="0">
                <a:latin typeface="Tw Cen MT" panose="020B0602020104020603" pitchFamily="34" charset="0"/>
              </a:rPr>
              <a:t>Nutritional needs at different ages 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800271" y="6670766"/>
            <a:ext cx="841531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dirty="0">
                <a:latin typeface="Tw Cen MT" panose="020B0602020104020603" pitchFamily="34" charset="0"/>
              </a:rPr>
              <a:t>Food and the environment 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3247029" y="6490183"/>
            <a:ext cx="8386" cy="24447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2647500" y="6134286"/>
            <a:ext cx="0" cy="24187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27107" y="5461929"/>
            <a:ext cx="820002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dirty="0">
                <a:latin typeface="Tw Cen MT" panose="020B0602020104020603" pitchFamily="34" charset="0"/>
              </a:rPr>
              <a:t>Why do we eat takeaways?</a:t>
            </a: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050683" y="5692284"/>
            <a:ext cx="330053" cy="10076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2009567" y="4884309"/>
            <a:ext cx="0" cy="24187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59" name="Rectangle 15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956484" y="5428046"/>
            <a:ext cx="987771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99" dirty="0">
                <a:latin typeface="Tw Cen MT" panose="020B0602020104020603" pitchFamily="34" charset="0"/>
              </a:rPr>
              <a:t>Do we need salt?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364715" y="4669462"/>
            <a:ext cx="1205779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99" dirty="0">
                <a:latin typeface="Tw Cen MT" panose="020B0602020104020603" pitchFamily="34" charset="0"/>
              </a:rPr>
              <a:t>Why do we need fat?</a:t>
            </a:r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2422402" y="5286879"/>
            <a:ext cx="8482" cy="16309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63" name="Rectangle 162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534194" y="4719218"/>
            <a:ext cx="1007007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99" dirty="0">
                <a:latin typeface="Tw Cen MT" panose="020B0602020104020603" pitchFamily="34" charset="0"/>
              </a:rPr>
              <a:t>What is obesity? </a:t>
            </a: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4770077" y="5371425"/>
            <a:ext cx="151490" cy="118482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5" name="Rectangle 17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044411" y="3450792"/>
            <a:ext cx="751738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dirty="0">
                <a:latin typeface="Tw Cen MT" panose="020B0602020104020603" pitchFamily="34" charset="0"/>
              </a:rPr>
              <a:t>1. Nutrition </a:t>
            </a:r>
          </a:p>
        </p:txBody>
      </p: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4431864" y="3709004"/>
            <a:ext cx="3061" cy="24625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8" name="Rectangle 17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802292" y="3167022"/>
            <a:ext cx="954507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dirty="0">
                <a:latin typeface="Tw Cen MT" panose="020B0602020104020603" pitchFamily="34" charset="0"/>
              </a:rPr>
              <a:t>2. Nutritional needs, diet and health </a:t>
            </a:r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3258503" y="3632622"/>
            <a:ext cx="1859" cy="32263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1255650" y="3588805"/>
            <a:ext cx="195774" cy="29843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91" name="Rectangle 190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737053" y="2574249"/>
            <a:ext cx="9545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MOCK </a:t>
            </a:r>
          </a:p>
          <a:p>
            <a:pPr algn="ctr"/>
            <a:r>
              <a:rPr lang="en-GB" sz="899" b="1" dirty="0"/>
              <a:t>EXAMS #1 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733654" y="2564071"/>
            <a:ext cx="9545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MOCK </a:t>
            </a:r>
          </a:p>
          <a:p>
            <a:pPr algn="ctr"/>
            <a:r>
              <a:rPr lang="en-GB" sz="899" b="1" dirty="0"/>
              <a:t>EXAMS #2 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581098" y="1400305"/>
            <a:ext cx="9545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MOCK </a:t>
            </a:r>
          </a:p>
          <a:p>
            <a:pPr algn="ctr"/>
            <a:r>
              <a:rPr lang="en-GB" sz="899" b="1" dirty="0"/>
              <a:t>EXAMS #3 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342742" y="2060321"/>
            <a:ext cx="954507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99" b="1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091202" y="2112204"/>
            <a:ext cx="9545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dirty="0">
                <a:latin typeface="Tw Cen MT" panose="020B0602020104020603" pitchFamily="34" charset="0"/>
              </a:rPr>
              <a:t>5. Food Provenance </a:t>
            </a: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4519251" y="2445825"/>
            <a:ext cx="34837" cy="25315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5558381" y="2424781"/>
            <a:ext cx="198408" cy="63628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00" name="Rectangle 19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170246" y="630465"/>
            <a:ext cx="9545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Nutritionist  </a:t>
            </a:r>
          </a:p>
          <a:p>
            <a:pPr algn="ctr"/>
            <a:r>
              <a:rPr lang="en-GB" sz="899" b="1" dirty="0"/>
              <a:t>Food developer 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962420" y="497005"/>
            <a:ext cx="954507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Catering &amp; Hospitality/ Apprenticeships</a:t>
            </a:r>
          </a:p>
          <a:p>
            <a:pPr algn="ctr"/>
            <a:endParaRPr lang="en-GB" sz="899" b="1" dirty="0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874470" y="1412844"/>
            <a:ext cx="1385581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1x written exam</a:t>
            </a:r>
          </a:p>
          <a:p>
            <a:r>
              <a:rPr lang="en-GB" sz="899" b="1" dirty="0"/>
              <a:t>1hr 45mins </a:t>
            </a:r>
          </a:p>
        </p:txBody>
      </p:sp>
      <p:pic>
        <p:nvPicPr>
          <p:cNvPr id="237" name="Picture 236"/>
          <p:cNvPicPr>
            <a:picLocks noChangeAspect="1"/>
          </p:cNvPicPr>
          <p:nvPr/>
        </p:nvPicPr>
        <p:blipFill rotWithShape="1">
          <a:blip r:embed="rId5"/>
          <a:srcRect l="56630" t="40962" r="21522" b="18632"/>
          <a:stretch/>
        </p:blipFill>
        <p:spPr>
          <a:xfrm>
            <a:off x="4057536" y="1055927"/>
            <a:ext cx="303122" cy="315186"/>
          </a:xfrm>
          <a:prstGeom prst="rect">
            <a:avLst/>
          </a:prstGeom>
        </p:spPr>
      </p:pic>
      <p:pic>
        <p:nvPicPr>
          <p:cNvPr id="239" name="Picture 238"/>
          <p:cNvPicPr>
            <a:picLocks noChangeAspect="1"/>
          </p:cNvPicPr>
          <p:nvPr/>
        </p:nvPicPr>
        <p:blipFill rotWithShape="1">
          <a:blip r:embed="rId6"/>
          <a:srcRect l="55978" t="48695" r="20435" b="28492"/>
          <a:stretch/>
        </p:blipFill>
        <p:spPr>
          <a:xfrm>
            <a:off x="3219445" y="924205"/>
            <a:ext cx="559259" cy="3041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A368CB-FA59-4842-8168-B2508742FF65}"/>
              </a:ext>
            </a:extLst>
          </p:cNvPr>
          <p:cNvSpPr txBox="1"/>
          <p:nvPr/>
        </p:nvSpPr>
        <p:spPr>
          <a:xfrm>
            <a:off x="1113329" y="101821"/>
            <a:ext cx="3685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/>
              <a:t>D&amp;T: Food and Nutrition</a:t>
            </a:r>
          </a:p>
        </p:txBody>
      </p: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952370" y="7376949"/>
            <a:ext cx="141562" cy="14713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44" name="Rectangle 24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55024" y="3505378"/>
            <a:ext cx="954507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dirty="0">
                <a:latin typeface="Tw Cen MT" panose="020B0602020104020603" pitchFamily="34" charset="0"/>
              </a:rPr>
              <a:t>4. Food Choice</a:t>
            </a:r>
          </a:p>
        </p:txBody>
      </p: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2079615" y="3638690"/>
            <a:ext cx="1859" cy="32263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46" name="Rectangle 245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624301" y="3393709"/>
            <a:ext cx="954507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dirty="0">
                <a:latin typeface="Tw Cen MT" panose="020B0602020104020603" pitchFamily="34" charset="0"/>
              </a:rPr>
              <a:t> 3. Food safety </a:t>
            </a:r>
          </a:p>
        </p:txBody>
      </p: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615876" y="2597073"/>
            <a:ext cx="34837" cy="25315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48" name="Rectangle 24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044194" y="1951571"/>
            <a:ext cx="954507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dirty="0">
                <a:latin typeface="Tw Cen MT" panose="020B0602020104020603" pitchFamily="34" charset="0"/>
              </a:rPr>
              <a:t>NEA1 – Food Science investigation 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045202" y="2013688"/>
            <a:ext cx="954507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dirty="0">
                <a:latin typeface="Tw Cen MT" panose="020B0602020104020603" pitchFamily="34" charset="0"/>
              </a:rPr>
              <a:t>6. Food Science/mock NEA1 </a:t>
            </a:r>
          </a:p>
        </p:txBody>
      </p: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2505849" y="2453228"/>
            <a:ext cx="34837" cy="25315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51" name="Rectangle 250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735887" y="2245115"/>
            <a:ext cx="954507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dirty="0"/>
              <a:t>NEA2 – Food Preparation investigation </a:t>
            </a:r>
          </a:p>
        </p:txBody>
      </p:sp>
      <p:pic>
        <p:nvPicPr>
          <p:cNvPr id="256" name="Picture 18" descr="SiriusBuzz � big-question-mar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70" y="4971952"/>
            <a:ext cx="527028" cy="52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28" descr="Philosophy Icon #414931 - Free Icons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36" descr="Cradle To Grave Icons - Download Free Vector Icons | Noun Projec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3456975" y="2484078"/>
            <a:ext cx="10696" cy="18495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9" y="56547"/>
            <a:ext cx="980910" cy="1474453"/>
          </a:xfrm>
          <a:prstGeom prst="rect">
            <a:avLst/>
          </a:prstGeom>
        </p:spPr>
      </p:pic>
      <p:sp>
        <p:nvSpPr>
          <p:cNvPr id="157" name="TextBox 156">
            <a:extLst>
              <a:ext uri="{FF2B5EF4-FFF2-40B4-BE49-F238E27FC236}">
                <a16:creationId xmlns:a16="http://schemas.microsoft.com/office/drawing/2014/main" id="{67478AE7-AF27-4415-81B4-F02673836050}"/>
              </a:ext>
            </a:extLst>
          </p:cNvPr>
          <p:cNvSpPr txBox="1"/>
          <p:nvPr/>
        </p:nvSpPr>
        <p:spPr>
          <a:xfrm>
            <a:off x="5582794" y="8151139"/>
            <a:ext cx="1110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dirty="0">
                <a:latin typeface="Tw Cen MT" panose="020B0602020104020603" pitchFamily="34" charset="0"/>
              </a:rPr>
              <a:t>In Year 7 learners  will  </a:t>
            </a:r>
          </a:p>
          <a:p>
            <a:pPr algn="ctr"/>
            <a:r>
              <a:rPr lang="en-GB" sz="700" dirty="0">
                <a:latin typeface="Tw Cen MT" panose="020B0602020104020603" pitchFamily="34" charset="0"/>
              </a:rPr>
              <a:t>  develop basic understanding of nutrition and culinary skills. 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54471D96-EA2C-44A8-BB10-B8E46D896F13}"/>
              </a:ext>
            </a:extLst>
          </p:cNvPr>
          <p:cNvSpPr/>
          <p:nvPr/>
        </p:nvSpPr>
        <p:spPr>
          <a:xfrm>
            <a:off x="3308400" y="8437454"/>
            <a:ext cx="87880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00" dirty="0">
                <a:latin typeface="Tw Cen MT" panose="020B0602020104020603" pitchFamily="34" charset="0"/>
              </a:rPr>
              <a:t>Health and Safety within the kitchen and food.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D7667D8B-7041-4868-B251-E3AF2A734CAB}"/>
              </a:ext>
            </a:extLst>
          </p:cNvPr>
          <p:cNvSpPr/>
          <p:nvPr/>
        </p:nvSpPr>
        <p:spPr>
          <a:xfrm>
            <a:off x="3620421" y="9052700"/>
            <a:ext cx="1422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rgbClr val="000000"/>
                </a:solidFill>
                <a:latin typeface="Tw Cen MT" panose="020B0602020104020603" pitchFamily="34" charset="0"/>
              </a:rPr>
              <a:t>The ‘4’ C’s </a:t>
            </a:r>
          </a:p>
          <a:p>
            <a:pPr algn="ctr"/>
            <a:r>
              <a:rPr lang="en-GB" sz="900" dirty="0">
                <a:solidFill>
                  <a:srgbClr val="000000"/>
                </a:solidFill>
                <a:latin typeface="Tw Cen MT" panose="020B0602020104020603" pitchFamily="34" charset="0"/>
              </a:rPr>
              <a:t> Bacteria and Hygiene</a:t>
            </a:r>
            <a:endParaRPr lang="en-GB" sz="900" dirty="0">
              <a:latin typeface="Tw Cen MT" panose="020B0602020104020603" pitchFamily="34" charset="0"/>
            </a:endParaRPr>
          </a:p>
        </p:txBody>
      </p:sp>
      <p:pic>
        <p:nvPicPr>
          <p:cNvPr id="168" name="Picture 16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5EE8A1-D469-4EBF-A787-14CAFB49CA7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48"/>
          <a:stretch/>
        </p:blipFill>
        <p:spPr>
          <a:xfrm>
            <a:off x="3880160" y="9345492"/>
            <a:ext cx="960994" cy="297803"/>
          </a:xfrm>
          <a:prstGeom prst="rect">
            <a:avLst/>
          </a:prstGeom>
        </p:spPr>
      </p:pic>
      <p:pic>
        <p:nvPicPr>
          <p:cNvPr id="169" name="Picture 168" descr="A picture containing plate, food, table, covered&#10;&#10;Description automatically generated">
            <a:extLst>
              <a:ext uri="{FF2B5EF4-FFF2-40B4-BE49-F238E27FC236}">
                <a16:creationId xmlns:a16="http://schemas.microsoft.com/office/drawing/2014/main" id="{6212BA2A-D898-43C9-B0E2-318F7E0DE8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278" y="9090189"/>
            <a:ext cx="792508" cy="720462"/>
          </a:xfrm>
          <a:prstGeom prst="rect">
            <a:avLst/>
          </a:prstGeom>
        </p:spPr>
      </p:pic>
      <p:sp>
        <p:nvSpPr>
          <p:cNvPr id="174" name="Rectangle 173">
            <a:extLst>
              <a:ext uri="{FF2B5EF4-FFF2-40B4-BE49-F238E27FC236}">
                <a16:creationId xmlns:a16="http://schemas.microsoft.com/office/drawing/2014/main" id="{8A008EA6-6157-463F-8B7B-B9563A9AB115}"/>
              </a:ext>
            </a:extLst>
          </p:cNvPr>
          <p:cNvSpPr/>
          <p:nvPr/>
        </p:nvSpPr>
        <p:spPr>
          <a:xfrm>
            <a:off x="2076880" y="8297333"/>
            <a:ext cx="8396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latin typeface="Tw Cen MT" panose="020B0602020104020603" pitchFamily="34" charset="0"/>
              </a:rPr>
              <a:t>Pasta Salad </a:t>
            </a:r>
          </a:p>
        </p:txBody>
      </p:sp>
      <p:pic>
        <p:nvPicPr>
          <p:cNvPr id="177" name="Picture 176" descr="A close up of a logo&#10;&#10;Description automatically generated">
            <a:extLst>
              <a:ext uri="{FF2B5EF4-FFF2-40B4-BE49-F238E27FC236}">
                <a16:creationId xmlns:a16="http://schemas.microsoft.com/office/drawing/2014/main" id="{9BD8AF4F-8F3C-4229-92C1-28842324D68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815" y="9075406"/>
            <a:ext cx="462413" cy="462413"/>
          </a:xfrm>
          <a:prstGeom prst="rect">
            <a:avLst/>
          </a:prstGeom>
        </p:spPr>
      </p:pic>
      <p:sp>
        <p:nvSpPr>
          <p:cNvPr id="180" name="Rectangle 17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73728" y="8596446"/>
            <a:ext cx="811083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dirty="0">
                <a:latin typeface="Tw Cen MT" panose="020B0602020104020603" pitchFamily="34" charset="0"/>
              </a:rPr>
              <a:t>Equipment and their uses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8FF9EE8-FA36-40E1-BFBB-9802B7818F3D}"/>
              </a:ext>
            </a:extLst>
          </p:cNvPr>
          <p:cNvSpPr/>
          <p:nvPr/>
        </p:nvSpPr>
        <p:spPr>
          <a:xfrm>
            <a:off x="525792" y="8314797"/>
            <a:ext cx="90336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latin typeface="Tw Cen MT" panose="020B0602020104020603" pitchFamily="34" charset="0"/>
              </a:rPr>
              <a:t>Macronutrients</a:t>
            </a:r>
          </a:p>
        </p:txBody>
      </p:sp>
      <p:pic>
        <p:nvPicPr>
          <p:cNvPr id="189" name="Picture 18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5D91E1A-AC3C-4EB1-B6F5-7434275F413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78" y="8158719"/>
            <a:ext cx="398977" cy="398977"/>
          </a:xfrm>
          <a:prstGeom prst="rect">
            <a:avLst/>
          </a:prstGeom>
        </p:spPr>
      </p:pic>
      <p:sp>
        <p:nvSpPr>
          <p:cNvPr id="190" name="Rectangle 189">
            <a:extLst>
              <a:ext uri="{FF2B5EF4-FFF2-40B4-BE49-F238E27FC236}">
                <a16:creationId xmlns:a16="http://schemas.microsoft.com/office/drawing/2014/main" id="{B584F4F9-986F-446C-96B7-F083258357C7}"/>
              </a:ext>
            </a:extLst>
          </p:cNvPr>
          <p:cNvSpPr/>
          <p:nvPr/>
        </p:nvSpPr>
        <p:spPr>
          <a:xfrm>
            <a:off x="535078" y="8087859"/>
            <a:ext cx="8205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latin typeface="Tw Cen MT" panose="020B0602020104020603" pitchFamily="34" charset="0"/>
              </a:rPr>
              <a:t>Micronutrients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2272828" y="6998560"/>
            <a:ext cx="1029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Tw Cen MT" panose="020B0602020104020603" pitchFamily="34" charset="0"/>
              </a:rPr>
              <a:t>Review, reflect and action plan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117997" y="7041760"/>
            <a:ext cx="1005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latin typeface="Tw Cen MT" panose="020B0602020104020603" pitchFamily="34" charset="0"/>
              </a:rPr>
              <a:t>Generating design ideas</a:t>
            </a:r>
          </a:p>
        </p:txBody>
      </p: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1682109" y="8970576"/>
            <a:ext cx="172626" cy="329095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07" name="Rectangle 206">
            <a:extLst>
              <a:ext uri="{FF2B5EF4-FFF2-40B4-BE49-F238E27FC236}">
                <a16:creationId xmlns:a16="http://schemas.microsoft.com/office/drawing/2014/main" id="{8A008EA6-6157-463F-8B7B-B9563A9AB115}"/>
              </a:ext>
            </a:extLst>
          </p:cNvPr>
          <p:cNvSpPr/>
          <p:nvPr/>
        </p:nvSpPr>
        <p:spPr>
          <a:xfrm>
            <a:off x="1393293" y="9482326"/>
            <a:ext cx="8396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latin typeface="Tw Cen MT" panose="020B0602020104020603" pitchFamily="34" charset="0"/>
              </a:rPr>
              <a:t>Cooking terms</a:t>
            </a:r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1296451" y="8832765"/>
            <a:ext cx="290957" cy="288713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173" name="Picture 17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AF19F04-9A37-4447-8078-6CD039A6773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t="-1298" r="17164" b="30761"/>
          <a:stretch/>
        </p:blipFill>
        <p:spPr>
          <a:xfrm>
            <a:off x="3710941" y="8038571"/>
            <a:ext cx="391426" cy="427654"/>
          </a:xfrm>
          <a:prstGeom prst="rect">
            <a:avLst/>
          </a:prstGeom>
        </p:spPr>
      </p:pic>
      <p:sp>
        <p:nvSpPr>
          <p:cNvPr id="209" name="Rectangle 208">
            <a:extLst>
              <a:ext uri="{FF2B5EF4-FFF2-40B4-BE49-F238E27FC236}">
                <a16:creationId xmlns:a16="http://schemas.microsoft.com/office/drawing/2014/main" id="{8A008EA6-6157-463F-8B7B-B9563A9AB115}"/>
              </a:ext>
            </a:extLst>
          </p:cNvPr>
          <p:cNvSpPr/>
          <p:nvPr/>
        </p:nvSpPr>
        <p:spPr>
          <a:xfrm>
            <a:off x="2114122" y="8450200"/>
            <a:ext cx="8396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latin typeface="Tw Cen MT" panose="020B0602020104020603" pitchFamily="34" charset="0"/>
              </a:rPr>
              <a:t>Knife skills </a:t>
            </a:r>
          </a:p>
        </p:txBody>
      </p:sp>
      <p:pic>
        <p:nvPicPr>
          <p:cNvPr id="210" name="Picture 2" descr="Kitchen Equipment And Cutlery Set Stock Photo - Download Image Now - iStoc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0" y="8928951"/>
            <a:ext cx="695089" cy="47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4" descr="Kid-Friendly Pasta Salad - Little Sunny Kitchen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5" b="16430"/>
          <a:stretch/>
        </p:blipFill>
        <p:spPr bwMode="auto">
          <a:xfrm>
            <a:off x="2866560" y="8234484"/>
            <a:ext cx="476005" cy="4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3" name="Rectangle 212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38571" y="9503302"/>
            <a:ext cx="698828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dirty="0">
                <a:latin typeface="Tw Cen MT" panose="020B0602020104020603" pitchFamily="34" charset="0"/>
              </a:rPr>
              <a:t>Pizza toast </a:t>
            </a:r>
          </a:p>
        </p:txBody>
      </p:sp>
      <p:pic>
        <p:nvPicPr>
          <p:cNvPr id="216" name="Picture 215" descr="DSC00850">
            <a:extLst>
              <a:ext uri="{FF2B5EF4-FFF2-40B4-BE49-F238E27FC236}">
                <a16:creationId xmlns:a16="http://schemas.microsoft.com/office/drawing/2014/main" id="{4C2B5FE7-4474-403E-94AF-F6CD5857404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13" y="9186747"/>
            <a:ext cx="545351" cy="409013"/>
          </a:xfrm>
          <a:prstGeom prst="rect">
            <a:avLst/>
          </a:prstGeom>
          <a:noFill/>
        </p:spPr>
      </p:pic>
      <p:pic>
        <p:nvPicPr>
          <p:cNvPr id="223" name="Picture 222" descr="DSC01016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3" y="7449953"/>
            <a:ext cx="585440" cy="520406"/>
          </a:xfrm>
          <a:prstGeom prst="rect">
            <a:avLst/>
          </a:prstGeom>
          <a:noFill/>
        </p:spPr>
      </p:pic>
      <p:sp>
        <p:nvSpPr>
          <p:cNvPr id="228" name="Rectangle 22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832278" y="7444655"/>
            <a:ext cx="811083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dirty="0">
                <a:latin typeface="Tw Cen MT" panose="020B0602020104020603" pitchFamily="34" charset="0"/>
              </a:rPr>
              <a:t>Fruity Flapjacks</a:t>
            </a:r>
          </a:p>
        </p:txBody>
      </p: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483020" y="7722307"/>
            <a:ext cx="120609" cy="11217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263205" y="8324231"/>
            <a:ext cx="203020" cy="652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63" name="TextBox 262">
            <a:extLst>
              <a:ext uri="{FF2B5EF4-FFF2-40B4-BE49-F238E27FC236}">
                <a16:creationId xmlns:a16="http://schemas.microsoft.com/office/drawing/2014/main" id="{299700BD-FCE0-40CC-8D03-B77308572D99}"/>
              </a:ext>
            </a:extLst>
          </p:cNvPr>
          <p:cNvSpPr txBox="1"/>
          <p:nvPr/>
        </p:nvSpPr>
        <p:spPr>
          <a:xfrm>
            <a:off x="5819155" y="6568630"/>
            <a:ext cx="944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Tw Cen MT" panose="020B0602020104020603" pitchFamily="34" charset="0"/>
              </a:rPr>
              <a:t>In Year 8 learners will develop confidence of  cooking a range of dishes</a:t>
            </a:r>
          </a:p>
        </p:txBody>
      </p:sp>
      <p:pic>
        <p:nvPicPr>
          <p:cNvPr id="264" name="Picture 263" descr="A yellow sign on a pole&#10;&#10;Description automatically generated">
            <a:extLst>
              <a:ext uri="{FF2B5EF4-FFF2-40B4-BE49-F238E27FC236}">
                <a16:creationId xmlns:a16="http://schemas.microsoft.com/office/drawing/2014/main" id="{9C9AF580-D767-4755-9C2A-5B6A4A7C7B4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624" y="7188804"/>
            <a:ext cx="466840" cy="624805"/>
          </a:xfrm>
          <a:prstGeom prst="rect">
            <a:avLst/>
          </a:prstGeom>
        </p:spPr>
      </p:pic>
      <p:sp>
        <p:nvSpPr>
          <p:cNvPr id="265" name="Rectangle 26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798915" y="7354879"/>
            <a:ext cx="985271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dirty="0">
                <a:latin typeface="Tw Cen MT" panose="020B0602020104020603" pitchFamily="34" charset="0"/>
              </a:rPr>
              <a:t>Ragu pasta &amp; Macaroni cheese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15FFBDE9-C6BA-4666-9819-1B2CA651FFDE}"/>
              </a:ext>
            </a:extLst>
          </p:cNvPr>
          <p:cNvSpPr/>
          <p:nvPr/>
        </p:nvSpPr>
        <p:spPr>
          <a:xfrm>
            <a:off x="4519251" y="6848837"/>
            <a:ext cx="894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>
                <a:latin typeface="Tw Cen MT" panose="020B0602020104020603" pitchFamily="34" charset="0"/>
              </a:rPr>
              <a:t>Food and Temperature</a:t>
            </a:r>
          </a:p>
        </p:txBody>
      </p:sp>
      <p:pic>
        <p:nvPicPr>
          <p:cNvPr id="267" name="Picture 26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0A3A42-21A5-4E81-9906-DFC432D2D522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7" t="28664" r="72128" b="26575"/>
          <a:stretch/>
        </p:blipFill>
        <p:spPr>
          <a:xfrm>
            <a:off x="5165606" y="6811545"/>
            <a:ext cx="256330" cy="595203"/>
          </a:xfrm>
          <a:prstGeom prst="rect">
            <a:avLst/>
          </a:prstGeom>
        </p:spPr>
      </p:pic>
      <p:pic>
        <p:nvPicPr>
          <p:cNvPr id="268" name="Picture 267" descr="A picture containing food&#10;&#10;Description automatically generated">
            <a:extLst>
              <a:ext uri="{FF2B5EF4-FFF2-40B4-BE49-F238E27FC236}">
                <a16:creationId xmlns:a16="http://schemas.microsoft.com/office/drawing/2014/main" id="{CCB0C5EF-2624-46F8-8E9E-F03289F93A1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5953585" y="5570788"/>
            <a:ext cx="821697" cy="82169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1"/>
          <a:srcRect b="14865"/>
          <a:stretch/>
        </p:blipFill>
        <p:spPr>
          <a:xfrm>
            <a:off x="5017611" y="5692829"/>
            <a:ext cx="613537" cy="564124"/>
          </a:xfrm>
          <a:prstGeom prst="rect">
            <a:avLst/>
          </a:prstGeom>
        </p:spPr>
      </p:pic>
      <p:sp>
        <p:nvSpPr>
          <p:cNvPr id="269" name="Rectangle 268">
            <a:extLst>
              <a:ext uri="{FF2B5EF4-FFF2-40B4-BE49-F238E27FC236}">
                <a16:creationId xmlns:a16="http://schemas.microsoft.com/office/drawing/2014/main" id="{0467F6B3-B40D-4FC9-A34E-CDB8499FE58C}"/>
              </a:ext>
            </a:extLst>
          </p:cNvPr>
          <p:cNvSpPr/>
          <p:nvPr/>
        </p:nvSpPr>
        <p:spPr>
          <a:xfrm>
            <a:off x="3938088" y="7058007"/>
            <a:ext cx="98751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latin typeface="Tw Cen MT" panose="020B0602020104020603" pitchFamily="34" charset="0"/>
              </a:rPr>
              <a:t>Food poisoning</a:t>
            </a:r>
          </a:p>
        </p:txBody>
      </p:sp>
      <p:pic>
        <p:nvPicPr>
          <p:cNvPr id="270" name="Picture 269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0BCC4730-74A1-4066-9151-02DDFD857CF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706" y="6700190"/>
            <a:ext cx="861273" cy="405162"/>
          </a:xfrm>
          <a:prstGeom prst="rect">
            <a:avLst/>
          </a:prstGeom>
        </p:spPr>
      </p:pic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5149912" y="6578058"/>
            <a:ext cx="81514" cy="115104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5FFBDE9-C6BA-4666-9819-1B2CA651FFDE}"/>
              </a:ext>
            </a:extLst>
          </p:cNvPr>
          <p:cNvSpPr/>
          <p:nvPr/>
        </p:nvSpPr>
        <p:spPr>
          <a:xfrm>
            <a:off x="4546052" y="6584800"/>
            <a:ext cx="7005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>
                <a:latin typeface="Tw Cen MT" panose="020B0602020104020603" pitchFamily="34" charset="0"/>
              </a:rPr>
              <a:t>Thai Green curry 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038788" y="5677836"/>
            <a:ext cx="109449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latin typeface="Tw Cen MT" panose="020B0602020104020603" pitchFamily="34" charset="0"/>
              </a:rPr>
              <a:t>Generating design ideas and annotating in detail</a:t>
            </a:r>
          </a:p>
        </p:txBody>
      </p: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3697975" y="6151398"/>
            <a:ext cx="0" cy="24187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275" name="Picture 6" descr="FoodFootprints | Where does your food come from?">
            <a:extLst>
              <a:ext uri="{FF2B5EF4-FFF2-40B4-BE49-F238E27FC236}">
                <a16:creationId xmlns:a16="http://schemas.microsoft.com/office/drawing/2014/main" id="{F3D2F7FC-378D-4A4B-8D42-DC40F36090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9"/>
          <a:stretch/>
        </p:blipFill>
        <p:spPr bwMode="auto">
          <a:xfrm>
            <a:off x="2536801" y="6642195"/>
            <a:ext cx="356746" cy="40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" name="Picture 24" descr="Inspire Icon #223230 - Free Icons Library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609" y="5839174"/>
            <a:ext cx="639272" cy="55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7" name="TextBox 276"/>
          <p:cNvSpPr txBox="1"/>
          <p:nvPr/>
        </p:nvSpPr>
        <p:spPr>
          <a:xfrm>
            <a:off x="2020730" y="5738303"/>
            <a:ext cx="119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Tw Cen MT" panose="020B0602020104020603" pitchFamily="34" charset="0"/>
              </a:rPr>
              <a:t>Review, reflect and action plan</a:t>
            </a:r>
          </a:p>
        </p:txBody>
      </p:sp>
      <p:sp>
        <p:nvSpPr>
          <p:cNvPr id="278" name="TextBox 277"/>
          <p:cNvSpPr txBox="1"/>
          <p:nvPr/>
        </p:nvSpPr>
        <p:spPr>
          <a:xfrm>
            <a:off x="114239" y="6272333"/>
            <a:ext cx="1176324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Tw Cen MT" panose="020B0602020104020603" pitchFamily="34" charset="0"/>
              </a:rPr>
              <a:t>In </a:t>
            </a:r>
            <a:r>
              <a:rPr lang="en-GB" sz="1000" b="1" dirty="0">
                <a:latin typeface="Tw Cen MT" panose="020B0602020104020603" pitchFamily="34" charset="0"/>
              </a:rPr>
              <a:t>Y9 </a:t>
            </a:r>
            <a:r>
              <a:rPr lang="en-GB" sz="1000" dirty="0">
                <a:latin typeface="Tw Cen MT" panose="020B0602020104020603" pitchFamily="34" charset="0"/>
              </a:rPr>
              <a:t>you will complete 2, 5 week rotations of Food.</a:t>
            </a:r>
          </a:p>
        </p:txBody>
      </p: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163" idx="2"/>
          </p:cNvCxnSpPr>
          <p:nvPr/>
        </p:nvCxnSpPr>
        <p:spPr>
          <a:xfrm>
            <a:off x="3037698" y="4949922"/>
            <a:ext cx="12851" cy="146684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85" name="Rectangle 28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310733" y="5451403"/>
            <a:ext cx="1053494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99" dirty="0">
                <a:latin typeface="Tw Cen MT" panose="020B0602020104020603" pitchFamily="34" charset="0"/>
              </a:rPr>
              <a:t>What is diabetes? </a:t>
            </a:r>
          </a:p>
        </p:txBody>
      </p: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3846937" y="5311772"/>
            <a:ext cx="7481" cy="182312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4063921" y="4895631"/>
            <a:ext cx="9989" cy="21922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88" name="Rectangle 28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635922" y="4505881"/>
            <a:ext cx="1025965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dirty="0">
                <a:latin typeface="Tw Cen MT" panose="020B0602020104020603" pitchFamily="34" charset="0"/>
              </a:rPr>
              <a:t>Why do we love ready meals?</a:t>
            </a:r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389388" y="5477931"/>
            <a:ext cx="1025965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dirty="0">
                <a:latin typeface="Tw Cen MT" panose="020B0602020104020603" pitchFamily="34" charset="0"/>
              </a:rPr>
              <a:t>Food labelling and the law</a:t>
            </a:r>
          </a:p>
        </p:txBody>
      </p: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5112649" y="4778435"/>
            <a:ext cx="257331" cy="15827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91" name="Rectangle 290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650429" y="4495887"/>
            <a:ext cx="1025965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dirty="0">
                <a:latin typeface="Tw Cen MT" panose="020B0602020104020603" pitchFamily="34" charset="0"/>
              </a:rPr>
              <a:t>Nutritional analysis</a:t>
            </a:r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702667" y="4885140"/>
            <a:ext cx="109449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latin typeface="Tw Cen MT" panose="020B0602020104020603" pitchFamily="34" charset="0"/>
              </a:rPr>
              <a:t>Generating design ideas and annotating in detail</a:t>
            </a: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E56CD621-9BCE-451C-8147-5D3D64FE2E0B}"/>
              </a:ext>
            </a:extLst>
          </p:cNvPr>
          <p:cNvSpPr txBox="1"/>
          <p:nvPr/>
        </p:nvSpPr>
        <p:spPr>
          <a:xfrm>
            <a:off x="195412" y="4267871"/>
            <a:ext cx="1161585" cy="50783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latin typeface="Tw Cen MT" panose="020B0602020104020603" pitchFamily="34" charset="0"/>
              </a:rPr>
              <a:t>In year 9, you will make a repertoire of savoury dishes</a:t>
            </a:r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97795" y="2218142"/>
            <a:ext cx="1063919" cy="10609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899" b="1" dirty="0">
                <a:latin typeface="Tw Cen MT" panose="020B0602020104020603" pitchFamily="34" charset="0"/>
              </a:rPr>
              <a:t>During year 10, you will make a wide range of sweet and savoury dishes increasing in complexity  </a:t>
            </a: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505394" y="3173864"/>
            <a:ext cx="1189727" cy="6458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899" b="1" dirty="0">
                <a:latin typeface="Tw Cen MT" panose="020B0602020104020603" pitchFamily="34" charset="0"/>
              </a:rPr>
              <a:t>In KS4 you will study AQA Food Preparation and Nutrition </a:t>
            </a:r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999201" y="2129764"/>
            <a:ext cx="642601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dirty="0">
                <a:latin typeface="Tw Cen MT" panose="020B0602020104020603" pitchFamily="34" charset="0"/>
              </a:rPr>
              <a:t>Mock NEA2 </a:t>
            </a: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752946" y="1635997"/>
            <a:ext cx="9545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dirty="0"/>
              <a:t>NEA2 – Practical Exam </a:t>
            </a:r>
          </a:p>
        </p:txBody>
      </p: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640600" y="1923486"/>
            <a:ext cx="245103" cy="1991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864675" y="184804"/>
            <a:ext cx="1874591" cy="1054457"/>
          </a:xfrm>
          <a:prstGeom prst="rect">
            <a:avLst/>
          </a:prstGeom>
        </p:spPr>
      </p:pic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5514052" y="4605644"/>
            <a:ext cx="398550" cy="8782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529777" y="4136686"/>
            <a:ext cx="179643" cy="154082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219" name="Picture 218" descr="Career - Free professions and jobs icons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944" y="4488760"/>
            <a:ext cx="293941" cy="29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5370548" y="5186508"/>
            <a:ext cx="398550" cy="8782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166445" y="4353294"/>
            <a:ext cx="479024" cy="287414"/>
          </a:xfrm>
          <a:prstGeom prst="rect">
            <a:avLst/>
          </a:prstGeom>
        </p:spPr>
      </p:pic>
      <p:sp>
        <p:nvSpPr>
          <p:cNvPr id="16" name="AutoShape 6" descr="Know the facts about fats - Harvard Healt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714334" y="4310000"/>
            <a:ext cx="539212" cy="357521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727553" y="2726832"/>
            <a:ext cx="928439" cy="417798"/>
          </a:xfrm>
          <a:prstGeom prst="rect">
            <a:avLst/>
          </a:prstGeom>
        </p:spPr>
      </p:pic>
      <p:sp>
        <p:nvSpPr>
          <p:cNvPr id="7" name="TextBox 203">
            <a:extLst>
              <a:ext uri="{FF2B5EF4-FFF2-40B4-BE49-F238E27FC236}">
                <a16:creationId xmlns:a16="http://schemas.microsoft.com/office/drawing/2014/main" id="{BF7B8E0C-9388-F576-1EFE-2972E8FD1BA1}"/>
              </a:ext>
            </a:extLst>
          </p:cNvPr>
          <p:cNvSpPr txBox="1"/>
          <p:nvPr/>
        </p:nvSpPr>
        <p:spPr>
          <a:xfrm>
            <a:off x="5239406" y="9233745"/>
            <a:ext cx="1423487" cy="5847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70585" rtl="0" eaLnBrk="1" latinLnBrk="0" hangingPunct="1"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5292" algn="l" defTabSz="670585" rtl="0" eaLnBrk="1" latinLnBrk="0" hangingPunct="1"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0585" algn="l" defTabSz="670585" rtl="0" eaLnBrk="1" latinLnBrk="0" hangingPunct="1"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78" algn="l" defTabSz="670585" rtl="0" eaLnBrk="1" latinLnBrk="0" hangingPunct="1"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170" algn="l" defTabSz="670585" rtl="0" eaLnBrk="1" latinLnBrk="0" hangingPunct="1"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62" algn="l" defTabSz="670585" rtl="0" eaLnBrk="1" latinLnBrk="0" hangingPunct="1"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755" algn="l" defTabSz="670585" rtl="0" eaLnBrk="1" latinLnBrk="0" hangingPunct="1"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47047" algn="l" defTabSz="670585" rtl="0" eaLnBrk="1" latinLnBrk="0" hangingPunct="1"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82341" algn="l" defTabSz="670585" rtl="0" eaLnBrk="1" latinLnBrk="0" hangingPunct="1"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" dirty="0">
                <a:latin typeface="Tw Cen MT" panose="020B0602020104020603" pitchFamily="34" charset="0"/>
              </a:rPr>
              <a:t>You will rotate around 3 areas of D&amp;T in Y7 &amp; Y8 The skills you learn here will be used in the other areas too! </a:t>
            </a:r>
          </a:p>
        </p:txBody>
      </p: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8444</TotalTime>
  <Words>348</Words>
  <Application>Microsoft Office PowerPoint</Application>
  <PresentationFormat>A4 Paper (210x297 mm)</PresentationFormat>
  <Paragraphs>77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Tw Cen MT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malloney</dc:creator>
  <cp:lastModifiedBy>alex waterhouse</cp:lastModifiedBy>
  <cp:revision>348</cp:revision>
  <cp:lastPrinted>2019-11-01T07:25:53Z</cp:lastPrinted>
  <dcterms:created xsi:type="dcterms:W3CDTF">2018-02-08T08:28:53Z</dcterms:created>
  <dcterms:modified xsi:type="dcterms:W3CDTF">2024-09-15T13:24:32Z</dcterms:modified>
</cp:coreProperties>
</file>