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7" r:id="rId2"/>
    <p:sldId id="322" r:id="rId3"/>
    <p:sldId id="318" r:id="rId4"/>
    <p:sldId id="319" r:id="rId5"/>
    <p:sldId id="320" r:id="rId6"/>
    <p:sldId id="309" r:id="rId7"/>
    <p:sldId id="305" r:id="rId8"/>
    <p:sldId id="310" r:id="rId9"/>
    <p:sldId id="314" r:id="rId10"/>
    <p:sldId id="315" r:id="rId11"/>
    <p:sldId id="316" r:id="rId12"/>
    <p:sldId id="311" r:id="rId13"/>
    <p:sldId id="312" r:id="rId14"/>
    <p:sldId id="313"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30" autoAdjust="0"/>
    <p:restoredTop sz="94343" autoAdjust="0"/>
  </p:normalViewPr>
  <p:slideViewPr>
    <p:cSldViewPr snapToGrid="0">
      <p:cViewPr>
        <p:scale>
          <a:sx n="70" d="100"/>
          <a:sy n="70" d="100"/>
        </p:scale>
        <p:origin x="360"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F7F44-943B-4C85-9EE9-83421D172EA7}" type="datetimeFigureOut">
              <a:rPr lang="en-GB" smtClean="0"/>
              <a:t>01/11/2022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B1AC6-1FFF-490B-A9A3-20048089E3F2}" type="slidenum">
              <a:rPr lang="en-GB" smtClean="0"/>
              <a:t>‹#›</a:t>
            </a:fld>
            <a:endParaRPr lang="en-GB"/>
          </a:p>
        </p:txBody>
      </p:sp>
    </p:spTree>
    <p:extLst>
      <p:ext uri="{BB962C8B-B14F-4D97-AF65-F5344CB8AC3E}">
        <p14:creationId xmlns:p14="http://schemas.microsoft.com/office/powerpoint/2010/main" val="324700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Tree>
    <p:extLst>
      <p:ext uri="{BB962C8B-B14F-4D97-AF65-F5344CB8AC3E}">
        <p14:creationId xmlns:p14="http://schemas.microsoft.com/office/powerpoint/2010/main" val="199800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205440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52333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15975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36478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367259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414407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208280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270556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128435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FD3B16-3174-4663-ADC2-23D4D207EA68}" type="datetimeFigureOut">
              <a:rPr lang="en-GB" smtClean="0"/>
              <a:t>01/11/2022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DBD1DA-79DB-4213-8D6F-CF191DC4FD94}" type="slidenum">
              <a:rPr lang="en-GB" smtClean="0"/>
              <a:t>‹#›</a:t>
            </a:fld>
            <a:endParaRPr lang="en-GB"/>
          </a:p>
        </p:txBody>
      </p:sp>
    </p:spTree>
    <p:extLst>
      <p:ext uri="{BB962C8B-B14F-4D97-AF65-F5344CB8AC3E}">
        <p14:creationId xmlns:p14="http://schemas.microsoft.com/office/powerpoint/2010/main" val="286432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3" name="Rectangle 12"/>
          <p:cNvSpPr/>
          <p:nvPr userDrawn="1"/>
        </p:nvSpPr>
        <p:spPr>
          <a:xfrm>
            <a:off x="0" y="5728614"/>
            <a:ext cx="12202886" cy="11457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p:cNvGrpSpPr/>
          <p:nvPr userDrawn="1"/>
        </p:nvGrpSpPr>
        <p:grpSpPr>
          <a:xfrm>
            <a:off x="0" y="5663963"/>
            <a:ext cx="12219215" cy="1247551"/>
            <a:chOff x="-10886" y="5630398"/>
            <a:chExt cx="12219215" cy="1247551"/>
          </a:xfrm>
          <a:noFill/>
        </p:grpSpPr>
        <p:pic>
          <p:nvPicPr>
            <p:cNvPr id="9" name="Picture 8"/>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1133" y="5829300"/>
              <a:ext cx="743268" cy="886460"/>
            </a:xfrm>
            <a:prstGeom prst="rect">
              <a:avLst/>
            </a:prstGeom>
            <a:grpFill/>
          </p:spPr>
        </p:pic>
        <p:sp>
          <p:nvSpPr>
            <p:cNvPr id="10" name="Rectangle 9"/>
            <p:cNvSpPr/>
            <p:nvPr/>
          </p:nvSpPr>
          <p:spPr>
            <a:xfrm>
              <a:off x="1058854" y="6272530"/>
              <a:ext cx="2881943" cy="369332"/>
            </a:xfrm>
            <a:prstGeom prst="rect">
              <a:avLst/>
            </a:prstGeom>
            <a:grpFill/>
          </p:spPr>
          <p:txBody>
            <a:bodyPr wrap="none">
              <a:spAutoFit/>
            </a:bodyPr>
            <a:lstStyle/>
            <a:p>
              <a:r>
                <a:rPr lang="en-GB" b="1" dirty="0">
                  <a:solidFill>
                    <a:schemeClr val="bg1"/>
                  </a:solidFill>
                  <a:latin typeface="LAto"/>
                </a:rPr>
                <a:t>Learn | Believe | Achieve</a:t>
              </a:r>
            </a:p>
          </p:txBody>
        </p:sp>
        <p:pic>
          <p:nvPicPr>
            <p:cNvPr id="11" name="Picture 66" descr="Macintosh HD:Users:jordan.hall:Desktop:Screen shot 2014-04-04 at 11.34.26.png"/>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b="57535"/>
            <a:stretch/>
          </p:blipFill>
          <p:spPr bwMode="auto">
            <a:xfrm>
              <a:off x="-10886" y="5630398"/>
              <a:ext cx="12219215" cy="844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6"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11169792" y="5829300"/>
              <a:ext cx="879644" cy="1048649"/>
            </a:xfrm>
            <a:prstGeom prst="rect">
              <a:avLst/>
            </a:prstGeom>
            <a:grpFill/>
          </p:spPr>
        </p:pic>
      </p:grpSp>
    </p:spTree>
    <p:extLst>
      <p:ext uri="{BB962C8B-B14F-4D97-AF65-F5344CB8AC3E}">
        <p14:creationId xmlns:p14="http://schemas.microsoft.com/office/powerpoint/2010/main" val="258653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z="3200" b="1" dirty="0" smtClean="0"/>
              <a:t>GCSE Information Evening</a:t>
            </a:r>
          </a:p>
          <a:p>
            <a:r>
              <a:rPr lang="en-GB" dirty="0" smtClean="0">
                <a:solidFill>
                  <a:schemeClr val="bg1">
                    <a:lumMod val="65000"/>
                  </a:schemeClr>
                </a:solidFill>
              </a:rPr>
              <a:t>November 2022</a:t>
            </a:r>
            <a:endParaRPr lang="en-GB" dirty="0">
              <a:solidFill>
                <a:schemeClr val="bg1">
                  <a:lumMod val="6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038" y="783772"/>
            <a:ext cx="6257925" cy="2286000"/>
          </a:xfrm>
          <a:prstGeom prst="rect">
            <a:avLst/>
          </a:prstGeom>
        </p:spPr>
      </p:pic>
    </p:spTree>
    <p:extLst>
      <p:ext uri="{BB962C8B-B14F-4D97-AF65-F5344CB8AC3E}">
        <p14:creationId xmlns:p14="http://schemas.microsoft.com/office/powerpoint/2010/main" val="194667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937488" cy="1325563"/>
          </a:xfrm>
        </p:spPr>
        <p:txBody>
          <a:bodyPr/>
          <a:lstStyle/>
          <a:p>
            <a:r>
              <a:rPr lang="en-GB" b="1" dirty="0"/>
              <a:t>Why is gaining your </a:t>
            </a:r>
            <a:r>
              <a:rPr lang="en-GB" b="1" dirty="0" smtClean="0"/>
              <a:t>English </a:t>
            </a:r>
            <a:r>
              <a:rPr lang="en-GB" b="1" dirty="0"/>
              <a:t>GCSE so important?</a:t>
            </a:r>
          </a:p>
        </p:txBody>
      </p:sp>
      <p:sp>
        <p:nvSpPr>
          <p:cNvPr id="3" name="Content Placeholder 2"/>
          <p:cNvSpPr>
            <a:spLocks noGrp="1"/>
          </p:cNvSpPr>
          <p:nvPr>
            <p:ph idx="1"/>
          </p:nvPr>
        </p:nvSpPr>
        <p:spPr>
          <a:xfrm>
            <a:off x="838199" y="1311237"/>
            <a:ext cx="10747917" cy="4351338"/>
          </a:xfrm>
        </p:spPr>
        <p:txBody>
          <a:bodyPr>
            <a:normAutofit/>
          </a:bodyPr>
          <a:lstStyle/>
          <a:p>
            <a:r>
              <a:rPr lang="en-GB" dirty="0" smtClean="0"/>
              <a:t>Achieving a L4/L5 (alongside Maths) opens more opportunities</a:t>
            </a:r>
          </a:p>
          <a:p>
            <a:r>
              <a:rPr lang="en-GB" dirty="0" smtClean="0"/>
              <a:t>Employment opportunities</a:t>
            </a:r>
          </a:p>
          <a:p>
            <a:r>
              <a:rPr lang="en-GB" dirty="0" smtClean="0"/>
              <a:t>Higher income</a:t>
            </a:r>
          </a:p>
          <a:p>
            <a:r>
              <a:rPr lang="en-GB" dirty="0" smtClean="0"/>
              <a:t>Greater independence and confidence </a:t>
            </a:r>
          </a:p>
          <a:p>
            <a:r>
              <a:rPr lang="en-GB" dirty="0" smtClean="0"/>
              <a:t>Ability to live and function independently</a:t>
            </a:r>
          </a:p>
          <a:p>
            <a:r>
              <a:rPr lang="en-GB" dirty="0" smtClean="0"/>
              <a:t>Ability to make sense of the wider world and make informed decisions</a:t>
            </a:r>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2823003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141" y="20559"/>
            <a:ext cx="10515600" cy="1325563"/>
          </a:xfrm>
        </p:spPr>
        <p:txBody>
          <a:bodyPr/>
          <a:lstStyle/>
          <a:p>
            <a:r>
              <a:rPr lang="en-GB" b="1" dirty="0"/>
              <a:t>Advice and </a:t>
            </a:r>
            <a:r>
              <a:rPr lang="en-GB" b="1" dirty="0" smtClean="0"/>
              <a:t>Support for English</a:t>
            </a:r>
            <a:endParaRPr lang="en-GB" b="1" dirty="0"/>
          </a:p>
        </p:txBody>
      </p:sp>
      <p:sp>
        <p:nvSpPr>
          <p:cNvPr id="3" name="Content Placeholder 2"/>
          <p:cNvSpPr>
            <a:spLocks noGrp="1"/>
          </p:cNvSpPr>
          <p:nvPr>
            <p:ph idx="1"/>
          </p:nvPr>
        </p:nvSpPr>
        <p:spPr>
          <a:xfrm>
            <a:off x="760141" y="1346122"/>
            <a:ext cx="10515600" cy="4351338"/>
          </a:xfrm>
        </p:spPr>
        <p:txBody>
          <a:bodyPr>
            <a:normAutofit/>
          </a:bodyPr>
          <a:lstStyle/>
          <a:p>
            <a:r>
              <a:rPr lang="en-GB" dirty="0"/>
              <a:t>Study </a:t>
            </a:r>
            <a:r>
              <a:rPr lang="en-GB" dirty="0" smtClean="0"/>
              <a:t>Support</a:t>
            </a:r>
          </a:p>
          <a:p>
            <a:r>
              <a:rPr lang="en-GB" dirty="0" smtClean="0"/>
              <a:t>Holiday revision sessions</a:t>
            </a:r>
          </a:p>
          <a:p>
            <a:r>
              <a:rPr lang="en-GB" dirty="0" smtClean="0"/>
              <a:t>Intervention </a:t>
            </a:r>
            <a:endParaRPr lang="en-GB" dirty="0"/>
          </a:p>
          <a:p>
            <a:r>
              <a:rPr lang="en-GB" dirty="0"/>
              <a:t>RAP sheets </a:t>
            </a:r>
          </a:p>
          <a:p>
            <a:r>
              <a:rPr lang="en-GB" dirty="0" smtClean="0"/>
              <a:t>Free copy of the texts </a:t>
            </a:r>
            <a:endParaRPr lang="en-GB" dirty="0"/>
          </a:p>
          <a:p>
            <a:r>
              <a:rPr lang="en-GB" dirty="0" smtClean="0"/>
              <a:t>Revision resources</a:t>
            </a:r>
            <a:endParaRPr lang="en-GB" dirty="0"/>
          </a:p>
          <a:p>
            <a:r>
              <a:rPr lang="en-GB" dirty="0" smtClean="0"/>
              <a:t>YouTube – Mr </a:t>
            </a:r>
            <a:r>
              <a:rPr lang="en-GB" dirty="0" err="1" smtClean="0"/>
              <a:t>Brough</a:t>
            </a:r>
            <a:endParaRPr lang="en-GB" dirty="0"/>
          </a:p>
          <a:p>
            <a:r>
              <a:rPr lang="en-GB" dirty="0"/>
              <a:t>BBC </a:t>
            </a:r>
            <a:r>
              <a:rPr lang="en-GB" dirty="0" err="1"/>
              <a:t>bitesize</a:t>
            </a:r>
            <a:endParaRPr lang="en-GB" dirty="0"/>
          </a:p>
          <a:p>
            <a:endParaRPr lang="en-GB" dirty="0"/>
          </a:p>
        </p:txBody>
      </p:sp>
      <p:sp>
        <p:nvSpPr>
          <p:cNvPr id="4" name="TextBox 3"/>
          <p:cNvSpPr txBox="1"/>
          <p:nvPr/>
        </p:nvSpPr>
        <p:spPr>
          <a:xfrm>
            <a:off x="5397191" y="2238220"/>
            <a:ext cx="6456555" cy="2862322"/>
          </a:xfrm>
          <a:prstGeom prst="rect">
            <a:avLst/>
          </a:prstGeom>
          <a:solidFill>
            <a:srgbClr val="FFC000"/>
          </a:solidFill>
          <a:ln w="28575">
            <a:solidFill>
              <a:schemeClr val="tx1"/>
            </a:solidFill>
            <a:prstDash val="dash"/>
          </a:ln>
        </p:spPr>
        <p:txBody>
          <a:bodyPr wrap="square" rtlCol="0">
            <a:spAutoFit/>
          </a:bodyPr>
          <a:lstStyle/>
          <a:p>
            <a:r>
              <a:rPr lang="en-GB" b="1" dirty="0" smtClean="0"/>
              <a:t>English Literature </a:t>
            </a:r>
          </a:p>
          <a:p>
            <a:endParaRPr lang="en-GB" dirty="0"/>
          </a:p>
          <a:p>
            <a:r>
              <a:rPr lang="en-GB" dirty="0" smtClean="0"/>
              <a:t>Students are expected to revise and memorise around 130 quotes so that they are ready for any potential exam question. Their brains </a:t>
            </a:r>
            <a:r>
              <a:rPr lang="en-GB" b="1" dirty="0" smtClean="0"/>
              <a:t>WILL NOT </a:t>
            </a:r>
            <a:r>
              <a:rPr lang="en-GB" dirty="0" smtClean="0"/>
              <a:t>retain this information if they decide to cram in all of their revision the day, weeks or month before the exams. They need to give their brains time to place these quotes into their long term memory and be able to recall the quotes freely.</a:t>
            </a:r>
          </a:p>
          <a:p>
            <a:endParaRPr lang="en-GB" dirty="0"/>
          </a:p>
          <a:p>
            <a:r>
              <a:rPr lang="en-GB" b="1" dirty="0" smtClean="0"/>
              <a:t>This begins now!</a:t>
            </a:r>
          </a:p>
        </p:txBody>
      </p:sp>
      <p:pic>
        <p:nvPicPr>
          <p:cNvPr id="5" name="Picture 4"/>
          <p:cNvPicPr>
            <a:picLocks noChangeAspect="1"/>
          </p:cNvPicPr>
          <p:nvPr/>
        </p:nvPicPr>
        <p:blipFill>
          <a:blip r:embed="rId2"/>
          <a:stretch>
            <a:fillRect/>
          </a:stretch>
        </p:blipFill>
        <p:spPr>
          <a:xfrm>
            <a:off x="7739643" y="246024"/>
            <a:ext cx="1771650" cy="1771650"/>
          </a:xfrm>
          <a:prstGeom prst="rect">
            <a:avLst/>
          </a:prstGeom>
        </p:spPr>
      </p:pic>
    </p:spTree>
    <p:extLst>
      <p:ext uri="{BB962C8B-B14F-4D97-AF65-F5344CB8AC3E}">
        <p14:creationId xmlns:p14="http://schemas.microsoft.com/office/powerpoint/2010/main" val="18585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Information about GCSE Science</a:t>
            </a:r>
          </a:p>
        </p:txBody>
      </p:sp>
      <p:sp>
        <p:nvSpPr>
          <p:cNvPr id="3" name="Content Placeholder 2"/>
          <p:cNvSpPr>
            <a:spLocks noGrp="1"/>
          </p:cNvSpPr>
          <p:nvPr>
            <p:ph idx="1"/>
          </p:nvPr>
        </p:nvSpPr>
        <p:spPr>
          <a:xfrm>
            <a:off x="838200" y="1392977"/>
            <a:ext cx="11193966" cy="4351338"/>
          </a:xfrm>
        </p:spPr>
        <p:txBody>
          <a:bodyPr>
            <a:normAutofit/>
          </a:bodyPr>
          <a:lstStyle/>
          <a:p>
            <a:r>
              <a:rPr lang="en-GB" sz="2400" dirty="0"/>
              <a:t>Six exam papers that test the whole National Curriculum</a:t>
            </a:r>
          </a:p>
          <a:p>
            <a:r>
              <a:rPr lang="en-GB" sz="2400" dirty="0" smtClean="0"/>
              <a:t>Two </a:t>
            </a:r>
            <a:r>
              <a:rPr lang="en-GB" sz="2400" dirty="0"/>
              <a:t>Biology </a:t>
            </a:r>
            <a:r>
              <a:rPr lang="en-GB" sz="2400" dirty="0" smtClean="0"/>
              <a:t>papers</a:t>
            </a:r>
          </a:p>
          <a:p>
            <a:r>
              <a:rPr lang="en-GB" sz="2400" dirty="0" smtClean="0"/>
              <a:t>Two </a:t>
            </a:r>
            <a:r>
              <a:rPr lang="en-GB" sz="2400" dirty="0"/>
              <a:t>Chemistry </a:t>
            </a:r>
            <a:r>
              <a:rPr lang="en-GB" sz="2400" dirty="0" smtClean="0"/>
              <a:t>papers</a:t>
            </a:r>
          </a:p>
          <a:p>
            <a:r>
              <a:rPr lang="en-GB" sz="2400" dirty="0" smtClean="0"/>
              <a:t>Two </a:t>
            </a:r>
            <a:r>
              <a:rPr lang="en-GB" sz="2400" dirty="0"/>
              <a:t>Physics papers </a:t>
            </a:r>
            <a:endParaRPr lang="en-GB" sz="2400" dirty="0" smtClean="0"/>
          </a:p>
          <a:p>
            <a:r>
              <a:rPr lang="en-GB" sz="2400" dirty="0"/>
              <a:t>Higher Tier (Grades 9-4) and Foundation Tier (Grades 5-1</a:t>
            </a:r>
            <a:r>
              <a:rPr lang="en-GB" sz="2400" dirty="0" smtClean="0"/>
              <a:t>)</a:t>
            </a:r>
            <a:endParaRPr lang="en-GB" sz="2400" dirty="0"/>
          </a:p>
          <a:p>
            <a:r>
              <a:rPr lang="en-GB" sz="2400" dirty="0" smtClean="0"/>
              <a:t>Each </a:t>
            </a:r>
            <a:r>
              <a:rPr lang="en-GB" sz="2400" dirty="0"/>
              <a:t>Combined Science exam is 1 hour 10 minutes long and is scored out of 60.</a:t>
            </a:r>
          </a:p>
          <a:p>
            <a:r>
              <a:rPr lang="en-GB" sz="2400" dirty="0"/>
              <a:t>Each Triple Science exam is 1 hour 45 minutes long and is scored out of 100.</a:t>
            </a:r>
          </a:p>
          <a:p>
            <a:r>
              <a:rPr lang="en-GB" sz="2400" dirty="0"/>
              <a:t>Students must answer all questions</a:t>
            </a:r>
          </a:p>
          <a:p>
            <a:r>
              <a:rPr lang="en-GB" sz="2400" dirty="0"/>
              <a:t>Physics formula sheet WILL be available for 2023 summer series</a:t>
            </a:r>
          </a:p>
          <a:p>
            <a:endParaRPr lang="en-GB"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006196">
            <a:off x="9166535" y="289272"/>
            <a:ext cx="2043024" cy="3174229"/>
          </a:xfrm>
          <a:prstGeom prst="rect">
            <a:avLst/>
          </a:prstGeom>
        </p:spPr>
      </p:pic>
    </p:spTree>
    <p:extLst>
      <p:ext uri="{BB962C8B-B14F-4D97-AF65-F5344CB8AC3E}">
        <p14:creationId xmlns:p14="http://schemas.microsoft.com/office/powerpoint/2010/main" val="16050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is gaining your Science GCSEs so important?</a:t>
            </a:r>
          </a:p>
        </p:txBody>
      </p:sp>
      <p:sp>
        <p:nvSpPr>
          <p:cNvPr id="3" name="Content Placeholder 2"/>
          <p:cNvSpPr>
            <a:spLocks noGrp="1"/>
          </p:cNvSpPr>
          <p:nvPr>
            <p:ph idx="1"/>
          </p:nvPr>
        </p:nvSpPr>
        <p:spPr/>
        <p:txBody>
          <a:bodyPr/>
          <a:lstStyle/>
          <a:p>
            <a:r>
              <a:rPr lang="en-GB" dirty="0"/>
              <a:t>Combined Science counts as two GCSE grades</a:t>
            </a:r>
          </a:p>
          <a:p>
            <a:r>
              <a:rPr lang="en-GB" dirty="0"/>
              <a:t>Triple Science counts as three GCSE grades</a:t>
            </a:r>
          </a:p>
          <a:p>
            <a:r>
              <a:rPr lang="en-GB" dirty="0"/>
              <a:t>Able to make decisions in a scientific and technological world</a:t>
            </a:r>
          </a:p>
          <a:p>
            <a:r>
              <a:rPr lang="en-GB" dirty="0"/>
              <a:t>Able to evaluate information in the media, including social media</a:t>
            </a:r>
          </a:p>
          <a:p>
            <a:r>
              <a:rPr lang="en-GB" dirty="0"/>
              <a:t>Further study opportunities</a:t>
            </a:r>
          </a:p>
          <a:p>
            <a:r>
              <a:rPr lang="en-GB" dirty="0"/>
              <a:t>Employment opportunities</a:t>
            </a:r>
          </a:p>
          <a:p>
            <a:r>
              <a:rPr lang="en-GB" dirty="0"/>
              <a:t>Income</a:t>
            </a:r>
          </a:p>
        </p:txBody>
      </p:sp>
    </p:spTree>
    <p:extLst>
      <p:ext uri="{BB962C8B-B14F-4D97-AF65-F5344CB8AC3E}">
        <p14:creationId xmlns:p14="http://schemas.microsoft.com/office/powerpoint/2010/main" val="389943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Advice and Support for Science</a:t>
            </a:r>
          </a:p>
        </p:txBody>
      </p:sp>
      <p:sp>
        <p:nvSpPr>
          <p:cNvPr id="3" name="Content Placeholder 2"/>
          <p:cNvSpPr>
            <a:spLocks noGrp="1"/>
          </p:cNvSpPr>
          <p:nvPr>
            <p:ph idx="1"/>
          </p:nvPr>
        </p:nvSpPr>
        <p:spPr/>
        <p:txBody>
          <a:bodyPr/>
          <a:lstStyle/>
          <a:p>
            <a:r>
              <a:rPr lang="en-GB" dirty="0"/>
              <a:t>Study Support</a:t>
            </a:r>
          </a:p>
          <a:p>
            <a:r>
              <a:rPr lang="en-GB" dirty="0"/>
              <a:t>RAP sheets </a:t>
            </a:r>
          </a:p>
          <a:p>
            <a:r>
              <a:rPr lang="en-GB" dirty="0"/>
              <a:t>Revision lists</a:t>
            </a:r>
          </a:p>
          <a:p>
            <a:r>
              <a:rPr lang="en-GB" dirty="0"/>
              <a:t>Past papers</a:t>
            </a:r>
          </a:p>
          <a:p>
            <a:r>
              <a:rPr lang="en-GB" dirty="0"/>
              <a:t>Century Tech app</a:t>
            </a:r>
          </a:p>
          <a:p>
            <a:r>
              <a:rPr lang="en-GB" dirty="0"/>
              <a:t>Seneca revision app</a:t>
            </a:r>
          </a:p>
          <a:p>
            <a:r>
              <a:rPr lang="en-GB" dirty="0"/>
              <a:t>BBC Bitesize</a:t>
            </a:r>
          </a:p>
          <a:p>
            <a:endParaRPr lang="en-GB" dirty="0"/>
          </a:p>
        </p:txBody>
      </p:sp>
    </p:spTree>
    <p:extLst>
      <p:ext uri="{BB962C8B-B14F-4D97-AF65-F5344CB8AC3E}">
        <p14:creationId xmlns:p14="http://schemas.microsoft.com/office/powerpoint/2010/main" val="381101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Thank you.</a:t>
            </a:r>
            <a:endParaRPr lang="en-GB" b="1" dirty="0"/>
          </a:p>
        </p:txBody>
      </p:sp>
      <p:sp>
        <p:nvSpPr>
          <p:cNvPr id="3" name="Content Placeholder 2"/>
          <p:cNvSpPr>
            <a:spLocks noGrp="1"/>
          </p:cNvSpPr>
          <p:nvPr>
            <p:ph idx="1"/>
          </p:nvPr>
        </p:nvSpPr>
        <p:spPr/>
        <p:txBody>
          <a:bodyPr/>
          <a:lstStyle/>
          <a:p>
            <a:pPr marL="0" indent="0" algn="ctr">
              <a:buNone/>
            </a:pPr>
            <a:r>
              <a:rPr lang="en-GB" dirty="0" smtClean="0"/>
              <a:t>Please now visit all subjects studied in the dining area. They will all have information you can take away to help in the preparation for the mocks and GCSE exams.</a:t>
            </a:r>
            <a:endParaRPr lang="en-GB" dirty="0"/>
          </a:p>
        </p:txBody>
      </p:sp>
    </p:spTree>
    <p:extLst>
      <p:ext uri="{BB962C8B-B14F-4D97-AF65-F5344CB8AC3E}">
        <p14:creationId xmlns:p14="http://schemas.microsoft.com/office/powerpoint/2010/main" val="322638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85" y="215000"/>
            <a:ext cx="11556285" cy="1325563"/>
          </a:xfrm>
        </p:spPr>
        <p:txBody>
          <a:bodyPr/>
          <a:lstStyle/>
          <a:p>
            <a:pPr algn="ctr"/>
            <a:r>
              <a:rPr lang="en-GB" b="1" dirty="0">
                <a:cs typeface="Calibri Light"/>
              </a:rPr>
              <a:t>Year 11 – this is your year!</a:t>
            </a:r>
          </a:p>
        </p:txBody>
      </p:sp>
      <p:graphicFrame>
        <p:nvGraphicFramePr>
          <p:cNvPr id="6" name="Table 6">
            <a:extLst>
              <a:ext uri="{FF2B5EF4-FFF2-40B4-BE49-F238E27FC236}">
                <a16:creationId xmlns:a16="http://schemas.microsoft.com/office/drawing/2014/main" id="{C637980F-8951-4472-A577-1202C536D1DA}"/>
              </a:ext>
            </a:extLst>
          </p:cNvPr>
          <p:cNvGraphicFramePr>
            <a:graphicFrameLocks noGrp="1"/>
          </p:cNvGraphicFramePr>
          <p:nvPr>
            <p:ph idx="1"/>
            <p:extLst>
              <p:ext uri="{D42A27DB-BD31-4B8C-83A1-F6EECF244321}">
                <p14:modId xmlns:p14="http://schemas.microsoft.com/office/powerpoint/2010/main" val="2091953534"/>
              </p:ext>
            </p:extLst>
          </p:nvPr>
        </p:nvGraphicFramePr>
        <p:xfrm>
          <a:off x="838200" y="1825625"/>
          <a:ext cx="10515588" cy="370840"/>
        </p:xfrm>
        <a:graphic>
          <a:graphicData uri="http://schemas.openxmlformats.org/drawingml/2006/table">
            <a:tbl>
              <a:tblPr firstRow="1" bandRow="1">
                <a:tableStyleId>{5C22544A-7EE6-4342-B048-85BDC9FD1C3A}</a:tableStyleId>
              </a:tblPr>
              <a:tblGrid>
                <a:gridCol w="876299">
                  <a:extLst>
                    <a:ext uri="{9D8B030D-6E8A-4147-A177-3AD203B41FA5}">
                      <a16:colId xmlns:a16="http://schemas.microsoft.com/office/drawing/2014/main" val="1296524528"/>
                    </a:ext>
                  </a:extLst>
                </a:gridCol>
                <a:gridCol w="876299">
                  <a:extLst>
                    <a:ext uri="{9D8B030D-6E8A-4147-A177-3AD203B41FA5}">
                      <a16:colId xmlns:a16="http://schemas.microsoft.com/office/drawing/2014/main" val="1072745274"/>
                    </a:ext>
                  </a:extLst>
                </a:gridCol>
                <a:gridCol w="876299">
                  <a:extLst>
                    <a:ext uri="{9D8B030D-6E8A-4147-A177-3AD203B41FA5}">
                      <a16:colId xmlns:a16="http://schemas.microsoft.com/office/drawing/2014/main" val="2283099456"/>
                    </a:ext>
                  </a:extLst>
                </a:gridCol>
                <a:gridCol w="876299">
                  <a:extLst>
                    <a:ext uri="{9D8B030D-6E8A-4147-A177-3AD203B41FA5}">
                      <a16:colId xmlns:a16="http://schemas.microsoft.com/office/drawing/2014/main" val="3508690873"/>
                    </a:ext>
                  </a:extLst>
                </a:gridCol>
                <a:gridCol w="876299">
                  <a:extLst>
                    <a:ext uri="{9D8B030D-6E8A-4147-A177-3AD203B41FA5}">
                      <a16:colId xmlns:a16="http://schemas.microsoft.com/office/drawing/2014/main" val="153393148"/>
                    </a:ext>
                  </a:extLst>
                </a:gridCol>
                <a:gridCol w="876299">
                  <a:extLst>
                    <a:ext uri="{9D8B030D-6E8A-4147-A177-3AD203B41FA5}">
                      <a16:colId xmlns:a16="http://schemas.microsoft.com/office/drawing/2014/main" val="1729935921"/>
                    </a:ext>
                  </a:extLst>
                </a:gridCol>
                <a:gridCol w="876299">
                  <a:extLst>
                    <a:ext uri="{9D8B030D-6E8A-4147-A177-3AD203B41FA5}">
                      <a16:colId xmlns:a16="http://schemas.microsoft.com/office/drawing/2014/main" val="3854364891"/>
                    </a:ext>
                  </a:extLst>
                </a:gridCol>
                <a:gridCol w="876299">
                  <a:extLst>
                    <a:ext uri="{9D8B030D-6E8A-4147-A177-3AD203B41FA5}">
                      <a16:colId xmlns:a16="http://schemas.microsoft.com/office/drawing/2014/main" val="4004483584"/>
                    </a:ext>
                  </a:extLst>
                </a:gridCol>
                <a:gridCol w="876299">
                  <a:extLst>
                    <a:ext uri="{9D8B030D-6E8A-4147-A177-3AD203B41FA5}">
                      <a16:colId xmlns:a16="http://schemas.microsoft.com/office/drawing/2014/main" val="3483131960"/>
                    </a:ext>
                  </a:extLst>
                </a:gridCol>
                <a:gridCol w="876299">
                  <a:extLst>
                    <a:ext uri="{9D8B030D-6E8A-4147-A177-3AD203B41FA5}">
                      <a16:colId xmlns:a16="http://schemas.microsoft.com/office/drawing/2014/main" val="2989022079"/>
                    </a:ext>
                  </a:extLst>
                </a:gridCol>
                <a:gridCol w="1044064">
                  <a:extLst>
                    <a:ext uri="{9D8B030D-6E8A-4147-A177-3AD203B41FA5}">
                      <a16:colId xmlns:a16="http://schemas.microsoft.com/office/drawing/2014/main" val="634750712"/>
                    </a:ext>
                  </a:extLst>
                </a:gridCol>
                <a:gridCol w="708534">
                  <a:extLst>
                    <a:ext uri="{9D8B030D-6E8A-4147-A177-3AD203B41FA5}">
                      <a16:colId xmlns:a16="http://schemas.microsoft.com/office/drawing/2014/main" val="336759538"/>
                    </a:ext>
                  </a:extLst>
                </a:gridCol>
              </a:tblGrid>
              <a:tr h="370840">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endParaRPr lang="en-GB"/>
                    </a:p>
                  </a:txBody>
                  <a:tcPr>
                    <a:solidFill>
                      <a:schemeClr val="tx1"/>
                    </a:solidFill>
                  </a:tcPr>
                </a:tc>
                <a:tc>
                  <a:txBody>
                    <a:bodyPr/>
                    <a:lstStyle/>
                    <a:p>
                      <a:pPr lvl="0">
                        <a:buNone/>
                      </a:pPr>
                      <a:endParaRPr lang="en-GB" dirty="0"/>
                    </a:p>
                  </a:txBody>
                  <a:tcPr>
                    <a:solidFill>
                      <a:schemeClr val="tx1"/>
                    </a:solidFill>
                  </a:tcPr>
                </a:tc>
                <a:tc>
                  <a:txBody>
                    <a:bodyPr/>
                    <a:lstStyle/>
                    <a:p>
                      <a:pPr lvl="0">
                        <a:buNone/>
                      </a:pPr>
                      <a:endParaRPr lang="en-GB" dirty="0"/>
                    </a:p>
                  </a:txBody>
                  <a:tcPr>
                    <a:solidFill>
                      <a:schemeClr val="accent6"/>
                    </a:solidFill>
                  </a:tcPr>
                </a:tc>
                <a:extLst>
                  <a:ext uri="{0D108BD9-81ED-4DB2-BD59-A6C34878D82A}">
                    <a16:rowId xmlns:a16="http://schemas.microsoft.com/office/drawing/2014/main" val="702518513"/>
                  </a:ext>
                </a:extLst>
              </a:tr>
            </a:tbl>
          </a:graphicData>
        </a:graphic>
      </p:graphicFrame>
      <p:graphicFrame>
        <p:nvGraphicFramePr>
          <p:cNvPr id="8" name="Table 6">
            <a:extLst>
              <a:ext uri="{FF2B5EF4-FFF2-40B4-BE49-F238E27FC236}">
                <a16:creationId xmlns:a16="http://schemas.microsoft.com/office/drawing/2014/main" id="{4FAE039D-09A3-99B1-8725-BA14384CEB17}"/>
              </a:ext>
            </a:extLst>
          </p:cNvPr>
          <p:cNvGraphicFramePr>
            <a:graphicFrameLocks/>
          </p:cNvGraphicFramePr>
          <p:nvPr>
            <p:extLst>
              <p:ext uri="{D42A27DB-BD31-4B8C-83A1-F6EECF244321}">
                <p14:modId xmlns:p14="http://schemas.microsoft.com/office/powerpoint/2010/main" val="2884243355"/>
              </p:ext>
            </p:extLst>
          </p:nvPr>
        </p:nvGraphicFramePr>
        <p:xfrm>
          <a:off x="860502" y="2544879"/>
          <a:ext cx="10515588" cy="370840"/>
        </p:xfrm>
        <a:graphic>
          <a:graphicData uri="http://schemas.openxmlformats.org/drawingml/2006/table">
            <a:tbl>
              <a:tblPr firstRow="1" bandRow="1">
                <a:tableStyleId>{5C22544A-7EE6-4342-B048-85BDC9FD1C3A}</a:tableStyleId>
              </a:tblPr>
              <a:tblGrid>
                <a:gridCol w="876299">
                  <a:extLst>
                    <a:ext uri="{9D8B030D-6E8A-4147-A177-3AD203B41FA5}">
                      <a16:colId xmlns:a16="http://schemas.microsoft.com/office/drawing/2014/main" val="1296524528"/>
                    </a:ext>
                  </a:extLst>
                </a:gridCol>
                <a:gridCol w="876299">
                  <a:extLst>
                    <a:ext uri="{9D8B030D-6E8A-4147-A177-3AD203B41FA5}">
                      <a16:colId xmlns:a16="http://schemas.microsoft.com/office/drawing/2014/main" val="1072745274"/>
                    </a:ext>
                  </a:extLst>
                </a:gridCol>
                <a:gridCol w="876299">
                  <a:extLst>
                    <a:ext uri="{9D8B030D-6E8A-4147-A177-3AD203B41FA5}">
                      <a16:colId xmlns:a16="http://schemas.microsoft.com/office/drawing/2014/main" val="2283099456"/>
                    </a:ext>
                  </a:extLst>
                </a:gridCol>
                <a:gridCol w="876299">
                  <a:extLst>
                    <a:ext uri="{9D8B030D-6E8A-4147-A177-3AD203B41FA5}">
                      <a16:colId xmlns:a16="http://schemas.microsoft.com/office/drawing/2014/main" val="3508690873"/>
                    </a:ext>
                  </a:extLst>
                </a:gridCol>
                <a:gridCol w="876299">
                  <a:extLst>
                    <a:ext uri="{9D8B030D-6E8A-4147-A177-3AD203B41FA5}">
                      <a16:colId xmlns:a16="http://schemas.microsoft.com/office/drawing/2014/main" val="153393148"/>
                    </a:ext>
                  </a:extLst>
                </a:gridCol>
                <a:gridCol w="876299">
                  <a:extLst>
                    <a:ext uri="{9D8B030D-6E8A-4147-A177-3AD203B41FA5}">
                      <a16:colId xmlns:a16="http://schemas.microsoft.com/office/drawing/2014/main" val="1729935921"/>
                    </a:ext>
                  </a:extLst>
                </a:gridCol>
                <a:gridCol w="876299">
                  <a:extLst>
                    <a:ext uri="{9D8B030D-6E8A-4147-A177-3AD203B41FA5}">
                      <a16:colId xmlns:a16="http://schemas.microsoft.com/office/drawing/2014/main" val="3854364891"/>
                    </a:ext>
                  </a:extLst>
                </a:gridCol>
                <a:gridCol w="876299">
                  <a:extLst>
                    <a:ext uri="{9D8B030D-6E8A-4147-A177-3AD203B41FA5}">
                      <a16:colId xmlns:a16="http://schemas.microsoft.com/office/drawing/2014/main" val="4004483584"/>
                    </a:ext>
                  </a:extLst>
                </a:gridCol>
                <a:gridCol w="876299">
                  <a:extLst>
                    <a:ext uri="{9D8B030D-6E8A-4147-A177-3AD203B41FA5}">
                      <a16:colId xmlns:a16="http://schemas.microsoft.com/office/drawing/2014/main" val="3483131960"/>
                    </a:ext>
                  </a:extLst>
                </a:gridCol>
                <a:gridCol w="876299">
                  <a:extLst>
                    <a:ext uri="{9D8B030D-6E8A-4147-A177-3AD203B41FA5}">
                      <a16:colId xmlns:a16="http://schemas.microsoft.com/office/drawing/2014/main" val="2989022079"/>
                    </a:ext>
                  </a:extLst>
                </a:gridCol>
                <a:gridCol w="1021762">
                  <a:extLst>
                    <a:ext uri="{9D8B030D-6E8A-4147-A177-3AD203B41FA5}">
                      <a16:colId xmlns:a16="http://schemas.microsoft.com/office/drawing/2014/main" val="634750712"/>
                    </a:ext>
                  </a:extLst>
                </a:gridCol>
                <a:gridCol w="730836">
                  <a:extLst>
                    <a:ext uri="{9D8B030D-6E8A-4147-A177-3AD203B41FA5}">
                      <a16:colId xmlns:a16="http://schemas.microsoft.com/office/drawing/2014/main" val="336759538"/>
                    </a:ext>
                  </a:extLst>
                </a:gridCol>
              </a:tblGrid>
              <a:tr h="370840">
                <a:tc>
                  <a:txBody>
                    <a:bodyPr/>
                    <a:lstStyle/>
                    <a:p>
                      <a:r>
                        <a:rPr lang="en-GB" dirty="0"/>
                        <a:t>Rec</a:t>
                      </a:r>
                    </a:p>
                  </a:txBody>
                  <a:tcPr>
                    <a:solidFill>
                      <a:schemeClr val="tx1"/>
                    </a:solidFill>
                  </a:tcPr>
                </a:tc>
                <a:tc>
                  <a:txBody>
                    <a:bodyPr/>
                    <a:lstStyle/>
                    <a:p>
                      <a:r>
                        <a:rPr lang="en-GB" dirty="0"/>
                        <a:t>Yr1</a:t>
                      </a:r>
                    </a:p>
                  </a:txBody>
                  <a:tcPr>
                    <a:solidFill>
                      <a:schemeClr val="tx1"/>
                    </a:solidFill>
                  </a:tcPr>
                </a:tc>
                <a:tc>
                  <a:txBody>
                    <a:bodyPr/>
                    <a:lstStyle/>
                    <a:p>
                      <a:r>
                        <a:rPr lang="en-GB" dirty="0"/>
                        <a:t>Yr2</a:t>
                      </a:r>
                    </a:p>
                  </a:txBody>
                  <a:tcPr>
                    <a:solidFill>
                      <a:schemeClr val="tx1"/>
                    </a:solidFill>
                  </a:tcPr>
                </a:tc>
                <a:tc>
                  <a:txBody>
                    <a:bodyPr/>
                    <a:lstStyle/>
                    <a:p>
                      <a:r>
                        <a:rPr lang="en-GB" dirty="0"/>
                        <a:t>Yr3</a:t>
                      </a:r>
                    </a:p>
                  </a:txBody>
                  <a:tcPr>
                    <a:solidFill>
                      <a:schemeClr val="tx1"/>
                    </a:solidFill>
                  </a:tcPr>
                </a:tc>
                <a:tc>
                  <a:txBody>
                    <a:bodyPr/>
                    <a:lstStyle/>
                    <a:p>
                      <a:r>
                        <a:rPr lang="en-GB" dirty="0"/>
                        <a:t>Yr4</a:t>
                      </a:r>
                    </a:p>
                  </a:txBody>
                  <a:tcPr>
                    <a:solidFill>
                      <a:schemeClr val="tx1"/>
                    </a:solidFill>
                  </a:tcPr>
                </a:tc>
                <a:tc>
                  <a:txBody>
                    <a:bodyPr/>
                    <a:lstStyle/>
                    <a:p>
                      <a:r>
                        <a:rPr lang="en-GB" dirty="0"/>
                        <a:t>Yr5</a:t>
                      </a:r>
                    </a:p>
                  </a:txBody>
                  <a:tcPr>
                    <a:solidFill>
                      <a:schemeClr val="tx1"/>
                    </a:solidFill>
                  </a:tcPr>
                </a:tc>
                <a:tc>
                  <a:txBody>
                    <a:bodyPr/>
                    <a:lstStyle/>
                    <a:p>
                      <a:r>
                        <a:rPr lang="en-GB" dirty="0"/>
                        <a:t>Yr6</a:t>
                      </a:r>
                    </a:p>
                  </a:txBody>
                  <a:tcPr>
                    <a:solidFill>
                      <a:schemeClr val="tx1"/>
                    </a:solidFill>
                  </a:tcPr>
                </a:tc>
                <a:tc>
                  <a:txBody>
                    <a:bodyPr/>
                    <a:lstStyle/>
                    <a:p>
                      <a:r>
                        <a:rPr lang="en-GB" dirty="0"/>
                        <a:t>Yr7</a:t>
                      </a:r>
                    </a:p>
                  </a:txBody>
                  <a:tcPr>
                    <a:solidFill>
                      <a:schemeClr val="tx1"/>
                    </a:solidFill>
                  </a:tcPr>
                </a:tc>
                <a:tc>
                  <a:txBody>
                    <a:bodyPr/>
                    <a:lstStyle/>
                    <a:p>
                      <a:r>
                        <a:rPr lang="en-GB" dirty="0"/>
                        <a:t>Yr8</a:t>
                      </a:r>
                    </a:p>
                  </a:txBody>
                  <a:tcPr>
                    <a:solidFill>
                      <a:schemeClr val="tx1"/>
                    </a:solidFill>
                  </a:tcPr>
                </a:tc>
                <a:tc>
                  <a:txBody>
                    <a:bodyPr/>
                    <a:lstStyle/>
                    <a:p>
                      <a:r>
                        <a:rPr lang="en-GB" dirty="0"/>
                        <a:t>Yr9</a:t>
                      </a:r>
                    </a:p>
                  </a:txBody>
                  <a:tcPr>
                    <a:solidFill>
                      <a:schemeClr val="tx1"/>
                    </a:solidFill>
                  </a:tcPr>
                </a:tc>
                <a:tc>
                  <a:txBody>
                    <a:bodyPr/>
                    <a:lstStyle/>
                    <a:p>
                      <a:pPr lvl="0">
                        <a:buNone/>
                      </a:pPr>
                      <a:r>
                        <a:rPr lang="en-GB" dirty="0"/>
                        <a:t>Yr10</a:t>
                      </a:r>
                    </a:p>
                  </a:txBody>
                  <a:tcPr>
                    <a:solidFill>
                      <a:schemeClr val="tx1"/>
                    </a:solidFill>
                  </a:tcPr>
                </a:tc>
                <a:tc>
                  <a:txBody>
                    <a:bodyPr/>
                    <a:lstStyle/>
                    <a:p>
                      <a:pPr lvl="0">
                        <a:buNone/>
                      </a:pPr>
                      <a:endParaRPr lang="en-GB" dirty="0"/>
                    </a:p>
                  </a:txBody>
                  <a:tcPr>
                    <a:solidFill>
                      <a:schemeClr val="accent6"/>
                    </a:solidFill>
                  </a:tcPr>
                </a:tc>
                <a:extLst>
                  <a:ext uri="{0D108BD9-81ED-4DB2-BD59-A6C34878D82A}">
                    <a16:rowId xmlns:a16="http://schemas.microsoft.com/office/drawing/2014/main" val="702518513"/>
                  </a:ext>
                </a:extLst>
              </a:tr>
            </a:tbl>
          </a:graphicData>
        </a:graphic>
      </p:graphicFrame>
      <p:sp>
        <p:nvSpPr>
          <p:cNvPr id="12" name="Content Placeholder 2">
            <a:extLst>
              <a:ext uri="{FF2B5EF4-FFF2-40B4-BE49-F238E27FC236}">
                <a16:creationId xmlns:a16="http://schemas.microsoft.com/office/drawing/2014/main" id="{3086D332-5491-63CF-08F6-94F32F2A9220}"/>
              </a:ext>
            </a:extLst>
          </p:cNvPr>
          <p:cNvSpPr txBox="1">
            <a:spLocks/>
          </p:cNvSpPr>
          <p:nvPr/>
        </p:nvSpPr>
        <p:spPr>
          <a:xfrm>
            <a:off x="0" y="3474883"/>
            <a:ext cx="12192000" cy="20251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cs typeface="Calibri" panose="020F0502020204030204"/>
              </a:rPr>
              <a:t>12 years of education</a:t>
            </a:r>
          </a:p>
          <a:p>
            <a:pPr marL="0" indent="0" algn="ctr">
              <a:buNone/>
            </a:pPr>
            <a:r>
              <a:rPr lang="en-GB" b="1" dirty="0">
                <a:cs typeface="Calibri" panose="020F0502020204030204"/>
              </a:rPr>
              <a:t>1 goal</a:t>
            </a:r>
          </a:p>
          <a:p>
            <a:pPr marL="0" indent="0" algn="ctr">
              <a:buNone/>
            </a:pPr>
            <a:r>
              <a:rPr lang="en-GB" b="1" dirty="0">
                <a:cs typeface="Calibri" panose="020F0502020204030204"/>
              </a:rPr>
              <a:t>Do not give up now</a:t>
            </a:r>
          </a:p>
          <a:p>
            <a:pPr marL="0" indent="0" algn="ctr">
              <a:buNone/>
            </a:pPr>
            <a:r>
              <a:rPr lang="en-GB" b="1" dirty="0">
                <a:cs typeface="Calibri" panose="020F0502020204030204"/>
              </a:rPr>
              <a:t>This is your year</a:t>
            </a:r>
          </a:p>
          <a:p>
            <a:endParaRPr lang="en-GB" dirty="0">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val="33834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Year 11 Road Map</a:t>
            </a:r>
            <a:endParaRPr lang="en-GB" b="1" dirty="0"/>
          </a:p>
        </p:txBody>
      </p:sp>
      <p:graphicFrame>
        <p:nvGraphicFramePr>
          <p:cNvPr id="6" name="Content Placeholder 5"/>
          <p:cNvGraphicFramePr>
            <a:graphicFrameLocks noGrp="1" noChangeAspect="1"/>
          </p:cNvGraphicFramePr>
          <p:nvPr>
            <p:ph sz="half" idx="1"/>
            <p:extLst>
              <p:ext uri="{D42A27DB-BD31-4B8C-83A1-F6EECF244321}">
                <p14:modId xmlns:p14="http://schemas.microsoft.com/office/powerpoint/2010/main" val="3738833726"/>
              </p:ext>
            </p:extLst>
          </p:nvPr>
        </p:nvGraphicFramePr>
        <p:xfrm>
          <a:off x="6761328" y="30806"/>
          <a:ext cx="4814248" cy="6985631"/>
        </p:xfrm>
        <a:graphic>
          <a:graphicData uri="http://schemas.openxmlformats.org/presentationml/2006/ole">
            <mc:AlternateContent xmlns:mc="http://schemas.openxmlformats.org/markup-compatibility/2006">
              <mc:Choice xmlns:v="urn:schemas-microsoft-com:vml" Requires="v">
                <p:oleObj spid="_x0000_s1034" name="PDF" r:id="rId3" imgW="0" imgH="360" progId="FoxitReader.Document">
                  <p:embed/>
                </p:oleObj>
              </mc:Choice>
              <mc:Fallback>
                <p:oleObj name="PDF" r:id="rId3" imgW="0" imgH="360" progId="FoxitReader.Document">
                  <p:embed/>
                  <p:pic>
                    <p:nvPicPr>
                      <p:cNvPr id="0" name=""/>
                      <p:cNvPicPr/>
                      <p:nvPr/>
                    </p:nvPicPr>
                    <p:blipFill>
                      <a:blip r:embed="rId4"/>
                      <a:stretch>
                        <a:fillRect/>
                      </a:stretch>
                    </p:blipFill>
                    <p:spPr>
                      <a:xfrm>
                        <a:off x="6761328" y="30806"/>
                        <a:ext cx="4814248" cy="6985631"/>
                      </a:xfrm>
                      <a:prstGeom prst="rect">
                        <a:avLst/>
                      </a:prstGeom>
                      <a:ln w="28575">
                        <a:solidFill>
                          <a:schemeClr val="tx1"/>
                        </a:solidFill>
                      </a:ln>
                    </p:spPr>
                  </p:pic>
                </p:oleObj>
              </mc:Fallback>
            </mc:AlternateContent>
          </a:graphicData>
        </a:graphic>
      </p:graphicFrame>
      <p:sp>
        <p:nvSpPr>
          <p:cNvPr id="8" name="Content Placeholder 7"/>
          <p:cNvSpPr>
            <a:spLocks noGrp="1"/>
          </p:cNvSpPr>
          <p:nvPr>
            <p:ph sz="half" idx="2"/>
          </p:nvPr>
        </p:nvSpPr>
        <p:spPr>
          <a:xfrm>
            <a:off x="914400" y="1347953"/>
            <a:ext cx="5181600" cy="4351338"/>
          </a:xfrm>
        </p:spPr>
        <p:txBody>
          <a:bodyPr>
            <a:normAutofit lnSpcReduction="10000"/>
          </a:bodyPr>
          <a:lstStyle/>
          <a:p>
            <a:r>
              <a:rPr lang="en-GB" dirty="0" smtClean="0"/>
              <a:t>WTM (now)</a:t>
            </a:r>
          </a:p>
          <a:p>
            <a:r>
              <a:rPr lang="en-GB" dirty="0" smtClean="0"/>
              <a:t>Mock Exams</a:t>
            </a:r>
          </a:p>
          <a:p>
            <a:r>
              <a:rPr lang="en-GB" dirty="0" smtClean="0"/>
              <a:t>Mock Exam results Interview</a:t>
            </a:r>
          </a:p>
          <a:p>
            <a:r>
              <a:rPr lang="en-GB" dirty="0" smtClean="0"/>
              <a:t>Subject Evening/Careers Event</a:t>
            </a:r>
          </a:p>
          <a:p>
            <a:r>
              <a:rPr lang="en-GB" dirty="0" smtClean="0"/>
              <a:t>Strive for 5</a:t>
            </a:r>
          </a:p>
          <a:p>
            <a:r>
              <a:rPr lang="en-GB" dirty="0" smtClean="0"/>
              <a:t>Mock Exams </a:t>
            </a:r>
            <a:r>
              <a:rPr lang="en-GB" dirty="0" smtClean="0">
                <a:solidFill>
                  <a:schemeClr val="bg1">
                    <a:lumMod val="65000"/>
                  </a:schemeClr>
                </a:solidFill>
              </a:rPr>
              <a:t>#take2</a:t>
            </a:r>
          </a:p>
          <a:p>
            <a:r>
              <a:rPr lang="en-GB" dirty="0" smtClean="0"/>
              <a:t>Wellbeing week</a:t>
            </a:r>
          </a:p>
          <a:p>
            <a:r>
              <a:rPr lang="en-GB" dirty="0" smtClean="0"/>
              <a:t>WTM </a:t>
            </a:r>
            <a:r>
              <a:rPr lang="en-GB" dirty="0" smtClean="0">
                <a:solidFill>
                  <a:schemeClr val="bg1">
                    <a:lumMod val="65000"/>
                  </a:schemeClr>
                </a:solidFill>
              </a:rPr>
              <a:t>#take2</a:t>
            </a:r>
          </a:p>
          <a:p>
            <a:r>
              <a:rPr lang="en-GB" dirty="0" smtClean="0"/>
              <a:t>GCSE Exams</a:t>
            </a:r>
          </a:p>
          <a:p>
            <a:endParaRPr lang="en-GB" dirty="0" smtClean="0"/>
          </a:p>
          <a:p>
            <a:endParaRPr lang="en-GB" dirty="0"/>
          </a:p>
        </p:txBody>
      </p:sp>
      <p:sp>
        <p:nvSpPr>
          <p:cNvPr id="10" name="Rectangle 9"/>
          <p:cNvSpPr/>
          <p:nvPr/>
        </p:nvSpPr>
        <p:spPr>
          <a:xfrm>
            <a:off x="9371203" y="4114611"/>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371203" y="4904685"/>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29928" y="4114611"/>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55408" y="4357156"/>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705875" y="3226089"/>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371203" y="2283694"/>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753981" y="1918547"/>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229928" y="1327694"/>
            <a:ext cx="951894" cy="493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622285" y="1311132"/>
            <a:ext cx="951894" cy="8184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52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500"/>
                                        <p:tgtEl>
                                          <p:spTgt spid="8">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500"/>
                                        <p:tgtEl>
                                          <p:spTgt spid="8">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Effect transition="in" filter="fade">
                                      <p:cBhvr>
                                        <p:cTn id="55" dur="500"/>
                                        <p:tgtEl>
                                          <p:spTgt spid="8">
                                            <p:txEl>
                                              <p:pRg st="6" end="6"/>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xEl>
                                              <p:pRg st="7" end="7"/>
                                            </p:txEl>
                                          </p:spTgt>
                                        </p:tgtEl>
                                        <p:attrNameLst>
                                          <p:attrName>style.visibility</p:attrName>
                                        </p:attrNameLst>
                                      </p:cBhvr>
                                      <p:to>
                                        <p:strVal val="visible"/>
                                      </p:to>
                                    </p:set>
                                    <p:animEffect transition="in" filter="fade">
                                      <p:cBhvr>
                                        <p:cTn id="63" dur="500"/>
                                        <p:tgtEl>
                                          <p:spTgt spid="8">
                                            <p:txEl>
                                              <p:pRg st="7" end="7"/>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xEl>
                                              <p:pRg st="8" end="8"/>
                                            </p:txEl>
                                          </p:spTgt>
                                        </p:tgtEl>
                                        <p:attrNameLst>
                                          <p:attrName>style.visibility</p:attrName>
                                        </p:attrNameLst>
                                      </p:cBhvr>
                                      <p:to>
                                        <p:strVal val="visible"/>
                                      </p:to>
                                    </p:set>
                                    <p:animEffect transition="in" filter="fade">
                                      <p:cBhvr>
                                        <p:cTn id="71" dur="500"/>
                                        <p:tgtEl>
                                          <p:spTgt spid="8">
                                            <p:txEl>
                                              <p:pRg st="8" end="8"/>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545" y="540508"/>
            <a:ext cx="7986458" cy="939966"/>
          </a:xfrm>
        </p:spPr>
        <p:txBody>
          <a:bodyPr/>
          <a:lstStyle/>
          <a:p>
            <a:r>
              <a:rPr lang="en-GB" b="1" dirty="0" smtClean="0"/>
              <a:t>Study Support</a:t>
            </a:r>
            <a:endParaRPr lang="en-GB" b="1" dirty="0"/>
          </a:p>
        </p:txBody>
      </p:sp>
      <p:sp>
        <p:nvSpPr>
          <p:cNvPr id="3" name="Content Placeholder 2"/>
          <p:cNvSpPr>
            <a:spLocks noGrp="1"/>
          </p:cNvSpPr>
          <p:nvPr>
            <p:ph sz="half" idx="1"/>
          </p:nvPr>
        </p:nvSpPr>
        <p:spPr/>
        <p:txBody>
          <a:bodyPr/>
          <a:lstStyle/>
          <a:p>
            <a:r>
              <a:rPr lang="en-GB" dirty="0" smtClean="0"/>
              <a:t>Expected Year 11 attend</a:t>
            </a:r>
          </a:p>
          <a:p>
            <a:r>
              <a:rPr lang="en-GB" dirty="0" smtClean="0"/>
              <a:t>Period 6</a:t>
            </a:r>
          </a:p>
          <a:p>
            <a:r>
              <a:rPr lang="en-GB" dirty="0" smtClean="0"/>
              <a:t>Focused areas of support</a:t>
            </a:r>
          </a:p>
          <a:p>
            <a:r>
              <a:rPr lang="en-GB" dirty="0" smtClean="0"/>
              <a:t>Create a timetable?</a:t>
            </a:r>
            <a:endParaRPr lang="en-GB" dirty="0"/>
          </a:p>
        </p:txBody>
      </p:sp>
      <p:sp>
        <p:nvSpPr>
          <p:cNvPr id="4" name="Content Placeholder 3"/>
          <p:cNvSpPr>
            <a:spLocks noGrp="1"/>
          </p:cNvSpPr>
          <p:nvPr>
            <p:ph sz="half" idx="2"/>
          </p:nvPr>
        </p:nvSpPr>
        <p:spPr/>
        <p:txBody>
          <a:bodyPr/>
          <a:lstStyle/>
          <a:p>
            <a:endParaRPr lang="en-GB" dirty="0"/>
          </a:p>
        </p:txBody>
      </p:sp>
      <p:pic>
        <p:nvPicPr>
          <p:cNvPr id="2050" name="Picture 2" descr="https://www.leesbrook.co.uk/wp-content/uploads/sites/19/2022/09/SS.jpg"/>
          <p:cNvPicPr>
            <a:picLocks noChangeAspect="1" noChangeArrowheads="1"/>
          </p:cNvPicPr>
          <p:nvPr/>
        </p:nvPicPr>
        <p:blipFill rotWithShape="1">
          <a:blip r:embed="rId2">
            <a:extLst>
              <a:ext uri="{28A0092B-C50C-407E-A947-70E740481C1C}">
                <a14:useLocalDpi xmlns:a14="http://schemas.microsoft.com/office/drawing/2010/main" val="0"/>
              </a:ext>
            </a:extLst>
          </a:blip>
          <a:srcRect b="23209"/>
          <a:stretch/>
        </p:blipFill>
        <p:spPr bwMode="auto">
          <a:xfrm>
            <a:off x="5295330" y="1577827"/>
            <a:ext cx="6541827" cy="326712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032906" y="636042"/>
            <a:ext cx="5095881" cy="4727243"/>
          </a:xfrm>
          <a:prstGeom prst="rect">
            <a:avLst/>
          </a:prstGeom>
          <a:ln w="28575">
            <a:solidFill>
              <a:schemeClr val="tx1"/>
            </a:solidFill>
          </a:ln>
        </p:spPr>
      </p:pic>
      <p:sp>
        <p:nvSpPr>
          <p:cNvPr id="6" name="Rectangle 5"/>
          <p:cNvSpPr/>
          <p:nvPr/>
        </p:nvSpPr>
        <p:spPr>
          <a:xfrm>
            <a:off x="8283366" y="5413684"/>
            <a:ext cx="3908634" cy="307777"/>
          </a:xfrm>
          <a:prstGeom prst="rect">
            <a:avLst/>
          </a:prstGeom>
        </p:spPr>
        <p:txBody>
          <a:bodyPr wrap="none">
            <a:spAutoFit/>
          </a:bodyPr>
          <a:lstStyle/>
          <a:p>
            <a:r>
              <a:rPr lang="en-GB" sz="1400" dirty="0"/>
              <a:t>https://www.leesbrook.co.uk/extracurricular/rhse/</a:t>
            </a:r>
          </a:p>
        </p:txBody>
      </p:sp>
    </p:spTree>
    <p:extLst>
      <p:ext uri="{BB962C8B-B14F-4D97-AF65-F5344CB8AC3E}">
        <p14:creationId xmlns:p14="http://schemas.microsoft.com/office/powerpoint/2010/main" val="346650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0534"/>
            <a:ext cx="10515600" cy="1325563"/>
          </a:xfrm>
        </p:spPr>
        <p:txBody>
          <a:bodyPr/>
          <a:lstStyle/>
          <a:p>
            <a:r>
              <a:rPr lang="en-GB" b="1" dirty="0" smtClean="0"/>
              <a:t>Mock Examinations</a:t>
            </a:r>
            <a:endParaRPr lang="en-GB" b="1" dirty="0"/>
          </a:p>
        </p:txBody>
      </p:sp>
      <p:sp>
        <p:nvSpPr>
          <p:cNvPr id="3" name="Content Placeholder 2"/>
          <p:cNvSpPr>
            <a:spLocks noGrp="1"/>
          </p:cNvSpPr>
          <p:nvPr>
            <p:ph sz="half" idx="1"/>
          </p:nvPr>
        </p:nvSpPr>
        <p:spPr/>
        <p:txBody>
          <a:bodyPr/>
          <a:lstStyle/>
          <a:p>
            <a:r>
              <a:rPr lang="en-GB" dirty="0" smtClean="0"/>
              <a:t>Start 14</a:t>
            </a:r>
            <a:r>
              <a:rPr lang="en-GB" baseline="30000" dirty="0" smtClean="0"/>
              <a:t>th</a:t>
            </a:r>
            <a:r>
              <a:rPr lang="en-GB" dirty="0" smtClean="0"/>
              <a:t> Nov 2022</a:t>
            </a:r>
          </a:p>
          <a:p>
            <a:r>
              <a:rPr lang="en-GB" dirty="0" smtClean="0"/>
              <a:t>Two weeks</a:t>
            </a:r>
          </a:p>
          <a:p>
            <a:r>
              <a:rPr lang="en-GB" dirty="0" smtClean="0"/>
              <a:t>Results will be used for college interviews</a:t>
            </a:r>
          </a:p>
          <a:p>
            <a:endParaRPr lang="en-GB" dirty="0"/>
          </a:p>
        </p:txBody>
      </p:sp>
      <p:pic>
        <p:nvPicPr>
          <p:cNvPr id="5" name="Picture 4"/>
          <p:cNvPicPr>
            <a:picLocks noChangeAspect="1"/>
          </p:cNvPicPr>
          <p:nvPr/>
        </p:nvPicPr>
        <p:blipFill>
          <a:blip r:embed="rId2"/>
          <a:stretch>
            <a:fillRect/>
          </a:stretch>
        </p:blipFill>
        <p:spPr>
          <a:xfrm>
            <a:off x="5559648" y="109180"/>
            <a:ext cx="6406704" cy="6591869"/>
          </a:xfrm>
          <a:prstGeom prst="rect">
            <a:avLst/>
          </a:prstGeom>
          <a:ln w="28575">
            <a:solidFill>
              <a:schemeClr val="tx1"/>
            </a:solidFill>
          </a:ln>
        </p:spPr>
      </p:pic>
      <p:sp>
        <p:nvSpPr>
          <p:cNvPr id="6" name="TextBox 5"/>
          <p:cNvSpPr txBox="1"/>
          <p:nvPr/>
        </p:nvSpPr>
        <p:spPr>
          <a:xfrm>
            <a:off x="1160060" y="4367284"/>
            <a:ext cx="10044752" cy="769441"/>
          </a:xfrm>
          <a:prstGeom prst="rect">
            <a:avLst/>
          </a:prstGeom>
          <a:solidFill>
            <a:schemeClr val="bg1"/>
          </a:solidFill>
          <a:ln>
            <a:solidFill>
              <a:schemeClr val="tx1"/>
            </a:solidFill>
          </a:ln>
        </p:spPr>
        <p:txBody>
          <a:bodyPr wrap="square" rtlCol="0">
            <a:spAutoFit/>
          </a:bodyPr>
          <a:lstStyle/>
          <a:p>
            <a:pPr algn="ctr"/>
            <a:r>
              <a:rPr lang="en-GB" sz="4400" b="1" dirty="0" smtClean="0">
                <a:solidFill>
                  <a:srgbClr val="FF0000"/>
                </a:solidFill>
              </a:rPr>
              <a:t>Final GCSE Exam date: Wed 28</a:t>
            </a:r>
            <a:r>
              <a:rPr lang="en-GB" sz="4400" b="1" baseline="30000" dirty="0" smtClean="0">
                <a:solidFill>
                  <a:srgbClr val="FF0000"/>
                </a:solidFill>
              </a:rPr>
              <a:t>th</a:t>
            </a:r>
            <a:r>
              <a:rPr lang="en-GB" sz="4400" b="1" dirty="0" smtClean="0">
                <a:solidFill>
                  <a:srgbClr val="FF0000"/>
                </a:solidFill>
              </a:rPr>
              <a:t> June 2023</a:t>
            </a:r>
            <a:endParaRPr lang="en-GB" sz="4400" b="1" dirty="0">
              <a:solidFill>
                <a:srgbClr val="FF0000"/>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660" y="3771971"/>
            <a:ext cx="2381250" cy="1190625"/>
          </a:xfrm>
        </p:spPr>
      </p:pic>
    </p:spTree>
    <p:extLst>
      <p:ext uri="{BB962C8B-B14F-4D97-AF65-F5344CB8AC3E}">
        <p14:creationId xmlns:p14="http://schemas.microsoft.com/office/powerpoint/2010/main" val="12944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Information about GCSE Mathematics</a:t>
            </a:r>
          </a:p>
        </p:txBody>
      </p:sp>
      <p:sp>
        <p:nvSpPr>
          <p:cNvPr id="3" name="Content Placeholder 2"/>
          <p:cNvSpPr>
            <a:spLocks noGrp="1"/>
          </p:cNvSpPr>
          <p:nvPr>
            <p:ph idx="1"/>
          </p:nvPr>
        </p:nvSpPr>
        <p:spPr>
          <a:xfrm>
            <a:off x="838200" y="1392977"/>
            <a:ext cx="11193966" cy="4351338"/>
          </a:xfrm>
        </p:spPr>
        <p:txBody>
          <a:bodyPr/>
          <a:lstStyle/>
          <a:p>
            <a:r>
              <a:rPr lang="en-GB" dirty="0"/>
              <a:t>3 exam papers that test the whole National Curriculum</a:t>
            </a:r>
          </a:p>
          <a:p>
            <a:r>
              <a:rPr lang="en-GB" dirty="0"/>
              <a:t>Higher Tier (Grades 9-3) and Foundation Tier (Grades 5-1)</a:t>
            </a:r>
          </a:p>
          <a:p>
            <a:r>
              <a:rPr lang="en-GB" dirty="0"/>
              <a:t>Paper 1: Non Calculator		</a:t>
            </a:r>
          </a:p>
          <a:p>
            <a:r>
              <a:rPr lang="en-GB" dirty="0"/>
              <a:t>Paper 2: Calculator		</a:t>
            </a:r>
          </a:p>
          <a:p>
            <a:r>
              <a:rPr lang="en-GB" dirty="0"/>
              <a:t>Paper 3: Calculator</a:t>
            </a:r>
          </a:p>
          <a:p>
            <a:r>
              <a:rPr lang="en-GB" dirty="0"/>
              <a:t>Each exam is 1 hour 30 minutes long and is scored out of 80.</a:t>
            </a:r>
          </a:p>
          <a:p>
            <a:r>
              <a:rPr lang="en-GB" dirty="0"/>
              <a:t>Students must answer all questions</a:t>
            </a:r>
          </a:p>
          <a:p>
            <a:r>
              <a:rPr lang="en-GB" dirty="0"/>
              <a:t>Formula sheet WILL be available for 2023 summer series</a:t>
            </a:r>
          </a:p>
          <a:p>
            <a:endParaRPr lang="en-GB" dirty="0"/>
          </a:p>
        </p:txBody>
      </p:sp>
      <p:pic>
        <p:nvPicPr>
          <p:cNvPr id="4" name="Picture 3"/>
          <p:cNvPicPr>
            <a:picLocks noChangeAspect="1"/>
          </p:cNvPicPr>
          <p:nvPr/>
        </p:nvPicPr>
        <p:blipFill>
          <a:blip r:embed="rId2"/>
          <a:stretch>
            <a:fillRect/>
          </a:stretch>
        </p:blipFill>
        <p:spPr>
          <a:xfrm rot="20498949">
            <a:off x="10328296" y="-1"/>
            <a:ext cx="1858284" cy="2758759"/>
          </a:xfrm>
          <a:prstGeom prst="rect">
            <a:avLst/>
          </a:prstGeom>
        </p:spPr>
      </p:pic>
      <p:pic>
        <p:nvPicPr>
          <p:cNvPr id="5" name="Picture 4"/>
          <p:cNvPicPr>
            <a:picLocks noChangeAspect="1"/>
          </p:cNvPicPr>
          <p:nvPr/>
        </p:nvPicPr>
        <p:blipFill>
          <a:blip r:embed="rId3"/>
          <a:stretch>
            <a:fillRect/>
          </a:stretch>
        </p:blipFill>
        <p:spPr>
          <a:xfrm rot="20434797">
            <a:off x="10328295" y="2843562"/>
            <a:ext cx="1863705" cy="2766702"/>
          </a:xfrm>
          <a:prstGeom prst="rect">
            <a:avLst/>
          </a:prstGeom>
        </p:spPr>
      </p:pic>
      <p:pic>
        <p:nvPicPr>
          <p:cNvPr id="6" name="Picture 5"/>
          <p:cNvPicPr>
            <a:picLocks noChangeAspect="1"/>
          </p:cNvPicPr>
          <p:nvPr/>
        </p:nvPicPr>
        <p:blipFill>
          <a:blip r:embed="rId4"/>
          <a:stretch>
            <a:fillRect/>
          </a:stretch>
        </p:blipFill>
        <p:spPr>
          <a:xfrm>
            <a:off x="4059044" y="2887744"/>
            <a:ext cx="5836986" cy="644501"/>
          </a:xfrm>
          <a:prstGeom prst="rect">
            <a:avLst/>
          </a:prstGeom>
        </p:spPr>
      </p:pic>
    </p:spTree>
    <p:extLst>
      <p:ext uri="{BB962C8B-B14F-4D97-AF65-F5344CB8AC3E}">
        <p14:creationId xmlns:p14="http://schemas.microsoft.com/office/powerpoint/2010/main" val="151303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is gaining your Mathematics GCSE so important?</a:t>
            </a:r>
          </a:p>
        </p:txBody>
      </p:sp>
      <p:sp>
        <p:nvSpPr>
          <p:cNvPr id="3" name="Content Placeholder 2"/>
          <p:cNvSpPr>
            <a:spLocks noGrp="1"/>
          </p:cNvSpPr>
          <p:nvPr>
            <p:ph idx="1"/>
          </p:nvPr>
        </p:nvSpPr>
        <p:spPr/>
        <p:txBody>
          <a:bodyPr/>
          <a:lstStyle/>
          <a:p>
            <a:r>
              <a:rPr lang="en-GB" dirty="0"/>
              <a:t>Ability to live independently</a:t>
            </a:r>
          </a:p>
          <a:p>
            <a:r>
              <a:rPr lang="en-GB" dirty="0"/>
              <a:t>Further study opportunities</a:t>
            </a:r>
          </a:p>
          <a:p>
            <a:r>
              <a:rPr lang="en-GB" dirty="0"/>
              <a:t>Employment opportunities</a:t>
            </a:r>
          </a:p>
          <a:p>
            <a:r>
              <a:rPr lang="en-GB" dirty="0"/>
              <a:t>Income</a:t>
            </a:r>
          </a:p>
          <a:p>
            <a:r>
              <a:rPr lang="en-GB" dirty="0"/>
              <a:t>Mental health</a:t>
            </a:r>
          </a:p>
          <a:p>
            <a:endParaRPr lang="en-GB" dirty="0"/>
          </a:p>
          <a:p>
            <a:r>
              <a:rPr lang="en-GB" dirty="0"/>
              <a:t>Students must study mathematics until they are 18 unless they hold a GCSE at grade 4 or above</a:t>
            </a:r>
          </a:p>
        </p:txBody>
      </p:sp>
    </p:spTree>
    <p:extLst>
      <p:ext uri="{BB962C8B-B14F-4D97-AF65-F5344CB8AC3E}">
        <p14:creationId xmlns:p14="http://schemas.microsoft.com/office/powerpoint/2010/main" val="2114915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Advice and Support</a:t>
            </a:r>
          </a:p>
        </p:txBody>
      </p:sp>
      <p:sp>
        <p:nvSpPr>
          <p:cNvPr id="3" name="Content Placeholder 2"/>
          <p:cNvSpPr>
            <a:spLocks noGrp="1"/>
          </p:cNvSpPr>
          <p:nvPr>
            <p:ph idx="1"/>
          </p:nvPr>
        </p:nvSpPr>
        <p:spPr/>
        <p:txBody>
          <a:bodyPr/>
          <a:lstStyle/>
          <a:p>
            <a:r>
              <a:rPr lang="en-GB" dirty="0"/>
              <a:t>Study Support</a:t>
            </a:r>
          </a:p>
          <a:p>
            <a:r>
              <a:rPr lang="en-GB" dirty="0"/>
              <a:t>RAP sheets </a:t>
            </a:r>
          </a:p>
          <a:p>
            <a:r>
              <a:rPr lang="en-GB" dirty="0"/>
              <a:t>Revision lists</a:t>
            </a:r>
          </a:p>
          <a:p>
            <a:r>
              <a:rPr lang="en-GB" dirty="0"/>
              <a:t>Passports</a:t>
            </a:r>
          </a:p>
          <a:p>
            <a:endParaRPr lang="en-GB" dirty="0"/>
          </a:p>
          <a:p>
            <a:r>
              <a:rPr lang="en-GB" dirty="0" err="1"/>
              <a:t>Hegarty</a:t>
            </a:r>
            <a:r>
              <a:rPr lang="en-GB" dirty="0"/>
              <a:t> Maths</a:t>
            </a:r>
          </a:p>
          <a:p>
            <a:r>
              <a:rPr lang="en-GB" dirty="0"/>
              <a:t>BBC </a:t>
            </a:r>
            <a:r>
              <a:rPr lang="en-GB" dirty="0" err="1"/>
              <a:t>bitesize</a:t>
            </a:r>
            <a:endParaRPr lang="en-GB" dirty="0"/>
          </a:p>
          <a:p>
            <a:endParaRPr lang="en-GB" dirty="0"/>
          </a:p>
        </p:txBody>
      </p:sp>
    </p:spTree>
    <p:extLst>
      <p:ext uri="{BB962C8B-B14F-4D97-AF65-F5344CB8AC3E}">
        <p14:creationId xmlns:p14="http://schemas.microsoft.com/office/powerpoint/2010/main" val="221501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73" y="104774"/>
            <a:ext cx="10515600" cy="1325563"/>
          </a:xfrm>
        </p:spPr>
        <p:txBody>
          <a:bodyPr>
            <a:normAutofit/>
          </a:bodyPr>
          <a:lstStyle/>
          <a:p>
            <a:r>
              <a:rPr lang="en-GB" sz="4000" b="1" dirty="0"/>
              <a:t>Information about GCSE </a:t>
            </a:r>
            <a:r>
              <a:rPr lang="en-GB" sz="4000" b="1" dirty="0" smtClean="0"/>
              <a:t>English Language</a:t>
            </a:r>
            <a:br>
              <a:rPr lang="en-GB" sz="4000" b="1" dirty="0" smtClean="0"/>
            </a:br>
            <a:r>
              <a:rPr lang="en-GB" sz="4000" b="1" dirty="0" smtClean="0"/>
              <a:t>and GCSE English Literature</a:t>
            </a:r>
            <a:endParaRPr lang="en-GB" sz="4000" b="1" dirty="0"/>
          </a:p>
        </p:txBody>
      </p:sp>
      <p:sp>
        <p:nvSpPr>
          <p:cNvPr id="3" name="Content Placeholder 2"/>
          <p:cNvSpPr>
            <a:spLocks noGrp="1"/>
          </p:cNvSpPr>
          <p:nvPr>
            <p:ph idx="1"/>
          </p:nvPr>
        </p:nvSpPr>
        <p:spPr>
          <a:xfrm>
            <a:off x="223373" y="1430337"/>
            <a:ext cx="11193966" cy="4351338"/>
          </a:xfrm>
        </p:spPr>
        <p:txBody>
          <a:bodyPr>
            <a:normAutofit/>
          </a:bodyPr>
          <a:lstStyle/>
          <a:p>
            <a:r>
              <a:rPr lang="en-GB" sz="2400" dirty="0"/>
              <a:t>2</a:t>
            </a:r>
            <a:r>
              <a:rPr lang="en-GB" sz="2400" dirty="0" smtClean="0"/>
              <a:t> </a:t>
            </a:r>
            <a:r>
              <a:rPr lang="en-GB" sz="2400" dirty="0"/>
              <a:t>exam papers </a:t>
            </a:r>
            <a:r>
              <a:rPr lang="en-GB" sz="2400" dirty="0" smtClean="0"/>
              <a:t>for English Language – both 1 hour 45 minutes</a:t>
            </a:r>
          </a:p>
          <a:p>
            <a:pPr marL="0" indent="0">
              <a:buNone/>
            </a:pPr>
            <a:r>
              <a:rPr lang="en-GB" sz="2400" i="1" dirty="0"/>
              <a:t> </a:t>
            </a:r>
            <a:r>
              <a:rPr lang="en-GB" sz="2400" i="1" dirty="0" smtClean="0"/>
              <a:t>  Paper 1 fiction/Paper 2 non-fiction</a:t>
            </a:r>
            <a:endParaRPr lang="en-GB" sz="2400" i="1" dirty="0"/>
          </a:p>
          <a:p>
            <a:r>
              <a:rPr lang="en-GB" sz="2400" dirty="0" smtClean="0"/>
              <a:t>2 exam papers for English Literature </a:t>
            </a:r>
          </a:p>
          <a:p>
            <a:pPr marL="0" indent="0">
              <a:buNone/>
            </a:pPr>
            <a:r>
              <a:rPr lang="en-GB" sz="2400" dirty="0"/>
              <a:t> </a:t>
            </a:r>
            <a:r>
              <a:rPr lang="en-GB" sz="2400" dirty="0" smtClean="0"/>
              <a:t>  </a:t>
            </a:r>
            <a:r>
              <a:rPr lang="en-GB" sz="2400" i="1" dirty="0" smtClean="0"/>
              <a:t>Paper 1 Macbeth and A Christmas Carol – 1 hour 45 minutes</a:t>
            </a:r>
          </a:p>
          <a:p>
            <a:pPr marL="0" indent="0">
              <a:buNone/>
            </a:pPr>
            <a:r>
              <a:rPr lang="en-GB" sz="2400" i="1" dirty="0"/>
              <a:t> </a:t>
            </a:r>
            <a:r>
              <a:rPr lang="en-GB" sz="2400" i="1" dirty="0" smtClean="0"/>
              <a:t>  Paper 2 An Inspector Calls and Poetry – 2 hours and 15 minutes</a:t>
            </a:r>
            <a:endParaRPr lang="en-GB" sz="2400" i="1" dirty="0"/>
          </a:p>
          <a:p>
            <a:r>
              <a:rPr lang="en-GB" sz="2400" dirty="0" smtClean="0"/>
              <a:t>There are no tiered papers and it is 100% exam based</a:t>
            </a:r>
            <a:r>
              <a:rPr lang="en-GB" sz="2400" dirty="0"/>
              <a:t>		</a:t>
            </a:r>
          </a:p>
          <a:p>
            <a:r>
              <a:rPr lang="en-GB" sz="2400" dirty="0" smtClean="0"/>
              <a:t>Students </a:t>
            </a:r>
            <a:r>
              <a:rPr lang="en-GB" sz="2400" dirty="0"/>
              <a:t>must answer all </a:t>
            </a:r>
            <a:r>
              <a:rPr lang="en-GB" sz="2400" dirty="0" smtClean="0"/>
              <a:t>questions for English Language</a:t>
            </a:r>
          </a:p>
          <a:p>
            <a:r>
              <a:rPr lang="en-GB" sz="2400" dirty="0" smtClean="0"/>
              <a:t>Students must only answer the question for the text that they </a:t>
            </a:r>
          </a:p>
          <a:p>
            <a:pPr marL="0" indent="0">
              <a:buNone/>
            </a:pPr>
            <a:r>
              <a:rPr lang="en-GB" sz="2400" dirty="0"/>
              <a:t> </a:t>
            </a:r>
            <a:r>
              <a:rPr lang="en-GB" sz="2400" dirty="0" smtClean="0"/>
              <a:t>  have studied for English Literature</a:t>
            </a:r>
          </a:p>
          <a:p>
            <a:endParaRPr lang="en-GB" dirty="0" smtClean="0"/>
          </a:p>
          <a:p>
            <a:endParaRPr lang="en-GB" dirty="0"/>
          </a:p>
          <a:p>
            <a:endParaRPr lang="en-GB" dirty="0"/>
          </a:p>
          <a:p>
            <a:pPr marL="0" indent="0">
              <a:buNone/>
            </a:pPr>
            <a:endParaRPr lang="en-GB" dirty="0"/>
          </a:p>
          <a:p>
            <a:endParaRPr lang="en-GB" dirty="0"/>
          </a:p>
        </p:txBody>
      </p:sp>
      <p:pic>
        <p:nvPicPr>
          <p:cNvPr id="7" name="Picture 6"/>
          <p:cNvPicPr>
            <a:picLocks noChangeAspect="1"/>
          </p:cNvPicPr>
          <p:nvPr/>
        </p:nvPicPr>
        <p:blipFill>
          <a:blip r:embed="rId2"/>
          <a:stretch>
            <a:fillRect/>
          </a:stretch>
        </p:blipFill>
        <p:spPr>
          <a:xfrm>
            <a:off x="9219213" y="212725"/>
            <a:ext cx="1800225" cy="2543175"/>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10178044" y="2910816"/>
            <a:ext cx="1800225" cy="2543175"/>
          </a:xfrm>
          <a:prstGeom prst="rect">
            <a:avLst/>
          </a:prstGeom>
          <a:ln>
            <a:solidFill>
              <a:schemeClr val="tx1"/>
            </a:solidFill>
          </a:ln>
        </p:spPr>
      </p:pic>
    </p:spTree>
    <p:extLst>
      <p:ext uri="{BB962C8B-B14F-4D97-AF65-F5344CB8AC3E}">
        <p14:creationId xmlns:p14="http://schemas.microsoft.com/office/powerpoint/2010/main" val="34400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679</Words>
  <Application>Microsoft Office PowerPoint</Application>
  <PresentationFormat>Widescreen</PresentationFormat>
  <Paragraphs>128</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LAto</vt:lpstr>
      <vt:lpstr>Office Theme</vt:lpstr>
      <vt:lpstr>Foxit PDF Document</vt:lpstr>
      <vt:lpstr>PowerPoint Presentation</vt:lpstr>
      <vt:lpstr>Year 11 – this is your year!</vt:lpstr>
      <vt:lpstr>Year 11 Road Map</vt:lpstr>
      <vt:lpstr>Study Support</vt:lpstr>
      <vt:lpstr>Mock Examinations</vt:lpstr>
      <vt:lpstr>Information about GCSE Mathematics</vt:lpstr>
      <vt:lpstr>Why is gaining your Mathematics GCSE so important?</vt:lpstr>
      <vt:lpstr>Advice and Support</vt:lpstr>
      <vt:lpstr>Information about GCSE English Language and GCSE English Literature</vt:lpstr>
      <vt:lpstr>Why is gaining your English GCSE so important?</vt:lpstr>
      <vt:lpstr>Advice and Support for English</vt:lpstr>
      <vt:lpstr>Information about GCSE Science</vt:lpstr>
      <vt:lpstr>Why is gaining your Science GCSEs so important?</vt:lpstr>
      <vt:lpstr>Advice and Support for Science</vt:lpstr>
      <vt:lpstr>Thank you.</vt:lpstr>
    </vt:vector>
  </TitlesOfParts>
  <Company>The Long Eaton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C Routledge - BWA Staff</dc:creator>
  <cp:lastModifiedBy>Mr S Geary - LBA Staff</cp:lastModifiedBy>
  <cp:revision>328</cp:revision>
  <dcterms:created xsi:type="dcterms:W3CDTF">2022-06-22T14:42:38Z</dcterms:created>
  <dcterms:modified xsi:type="dcterms:W3CDTF">2022-11-01T20:24:04Z</dcterms:modified>
</cp:coreProperties>
</file>